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58"/>
  </p:notesMasterIdLst>
  <p:handoutMasterIdLst>
    <p:handoutMasterId r:id="rId59"/>
  </p:handoutMasterIdLst>
  <p:sldIdLst>
    <p:sldId id="326" r:id="rId3"/>
    <p:sldId id="369" r:id="rId4"/>
    <p:sldId id="370" r:id="rId5"/>
    <p:sldId id="415" r:id="rId6"/>
    <p:sldId id="416" r:id="rId7"/>
    <p:sldId id="417" r:id="rId8"/>
    <p:sldId id="418" r:id="rId9"/>
    <p:sldId id="419" r:id="rId10"/>
    <p:sldId id="420" r:id="rId11"/>
    <p:sldId id="421" r:id="rId12"/>
    <p:sldId id="371" r:id="rId13"/>
    <p:sldId id="372" r:id="rId14"/>
    <p:sldId id="373" r:id="rId15"/>
    <p:sldId id="374" r:id="rId16"/>
    <p:sldId id="375" r:id="rId17"/>
    <p:sldId id="376" r:id="rId18"/>
    <p:sldId id="377" r:id="rId19"/>
    <p:sldId id="378" r:id="rId20"/>
    <p:sldId id="379" r:id="rId21"/>
    <p:sldId id="380" r:id="rId22"/>
    <p:sldId id="382" r:id="rId23"/>
    <p:sldId id="381" r:id="rId24"/>
    <p:sldId id="383" r:id="rId25"/>
    <p:sldId id="384" r:id="rId26"/>
    <p:sldId id="385" r:id="rId27"/>
    <p:sldId id="386" r:id="rId28"/>
    <p:sldId id="387" r:id="rId29"/>
    <p:sldId id="388" r:id="rId30"/>
    <p:sldId id="389" r:id="rId31"/>
    <p:sldId id="390" r:id="rId32"/>
    <p:sldId id="392" r:id="rId33"/>
    <p:sldId id="393" r:id="rId34"/>
    <p:sldId id="422" r:id="rId35"/>
    <p:sldId id="423" r:id="rId36"/>
    <p:sldId id="394" r:id="rId37"/>
    <p:sldId id="395" r:id="rId38"/>
    <p:sldId id="396" r:id="rId39"/>
    <p:sldId id="397" r:id="rId40"/>
    <p:sldId id="398" r:id="rId41"/>
    <p:sldId id="399" r:id="rId42"/>
    <p:sldId id="400" r:id="rId43"/>
    <p:sldId id="401" r:id="rId44"/>
    <p:sldId id="402" r:id="rId45"/>
    <p:sldId id="403" r:id="rId46"/>
    <p:sldId id="404" r:id="rId47"/>
    <p:sldId id="405" r:id="rId48"/>
    <p:sldId id="406" r:id="rId49"/>
    <p:sldId id="407" r:id="rId50"/>
    <p:sldId id="408" r:id="rId51"/>
    <p:sldId id="409" r:id="rId52"/>
    <p:sldId id="410" r:id="rId53"/>
    <p:sldId id="411" r:id="rId54"/>
    <p:sldId id="412" r:id="rId55"/>
    <p:sldId id="413" r:id="rId56"/>
    <p:sldId id="414" r:id="rId57"/>
  </p:sldIdLst>
  <p:sldSz cx="9144000" cy="6858000" type="screen4x3"/>
  <p:notesSz cx="6735763" cy="986948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orient="horz" pos="1152" userDrawn="1">
          <p15:clr>
            <a:srgbClr val="A4A3A4"/>
          </p15:clr>
        </p15:guide>
        <p15:guide id="4" orient="horz" pos="3888" userDrawn="1">
          <p15:clr>
            <a:srgbClr val="A4A3A4"/>
          </p15:clr>
        </p15:guide>
        <p15:guide id="5" orient="horz" pos="3072" userDrawn="1">
          <p15:clr>
            <a:srgbClr val="A4A3A4"/>
          </p15:clr>
        </p15:guide>
        <p15:guide id="6" orient="horz" pos="432" userDrawn="1">
          <p15:clr>
            <a:srgbClr val="A4A3A4"/>
          </p15:clr>
        </p15:guide>
        <p15:guide id="7" orient="horz" pos="3648" userDrawn="1">
          <p15:clr>
            <a:srgbClr val="A4A3A4"/>
          </p15:clr>
        </p15:guide>
        <p15:guide id="8" pos="2880" userDrawn="1">
          <p15:clr>
            <a:srgbClr val="A4A3A4"/>
          </p15:clr>
        </p15:guide>
        <p15:guide id="9" pos="575" userDrawn="1">
          <p15:clr>
            <a:srgbClr val="A4A3A4"/>
          </p15:clr>
        </p15:guide>
        <p15:guide id="10" pos="5185" userDrawn="1">
          <p15:clr>
            <a:srgbClr val="A4A3A4"/>
          </p15:clr>
        </p15:guide>
        <p15:guide id="11" pos="4284" userDrawn="1">
          <p15:clr>
            <a:srgbClr val="A4A3A4"/>
          </p15:clr>
        </p15:guide>
        <p15:guide id="12" pos="5437" userDrawn="1">
          <p15:clr>
            <a:srgbClr val="A4A3A4"/>
          </p15:clr>
        </p15:guide>
        <p15:guide id="13" pos="2772" userDrawn="1">
          <p15:clr>
            <a:srgbClr val="A4A3A4"/>
          </p15:clr>
        </p15:guide>
        <p15:guide id="14" pos="323" userDrawn="1">
          <p15:clr>
            <a:srgbClr val="A4A3A4"/>
          </p15:clr>
        </p15:guide>
        <p15:guide id="15" pos="216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3109" userDrawn="1">
          <p15:clr>
            <a:srgbClr val="A4A3A4"/>
          </p15:clr>
        </p15:guide>
        <p15:guide id="2" pos="212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47" autoAdjust="0"/>
    <p:restoredTop sz="96429" autoAdjust="0"/>
  </p:normalViewPr>
  <p:slideViewPr>
    <p:cSldViewPr>
      <p:cViewPr>
        <p:scale>
          <a:sx n="70" d="100"/>
          <a:sy n="70" d="100"/>
        </p:scale>
        <p:origin x="-1368" y="-54"/>
      </p:cViewPr>
      <p:guideLst>
        <p:guide orient="horz" pos="2160"/>
        <p:guide orient="horz" pos="1008"/>
        <p:guide orient="horz" pos="1152"/>
        <p:guide orient="horz" pos="3888"/>
        <p:guide orient="horz" pos="3072"/>
        <p:guide orient="horz" pos="432"/>
        <p:guide orient="horz" pos="3648"/>
        <p:guide pos="2880"/>
        <p:guide pos="575"/>
        <p:guide pos="5185"/>
        <p:guide pos="4284"/>
        <p:guide pos="5437"/>
        <p:guide pos="2772"/>
        <p:guide pos="323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8" d="100"/>
          <a:sy n="68" d="100"/>
        </p:scale>
        <p:origin x="-1962" y="-108"/>
      </p:cViewPr>
      <p:guideLst>
        <p:guide orient="horz" pos="3109"/>
        <p:guide pos="212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18831" cy="493474"/>
          </a:xfrm>
          <a:prstGeom prst="rect">
            <a:avLst/>
          </a:prstGeom>
        </p:spPr>
        <p:txBody>
          <a:bodyPr vert="horz" lIns="96653" tIns="48326" rIns="96653" bIns="48326" rtlCol="0"/>
          <a:lstStyle>
            <a:lvl1pPr algn="l" latinLnBrk="0">
              <a:defRPr lang="zh-TW" sz="13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3474"/>
          </a:xfrm>
          <a:prstGeom prst="rect">
            <a:avLst/>
          </a:prstGeom>
        </p:spPr>
        <p:txBody>
          <a:bodyPr vert="horz" lIns="96653" tIns="48326" rIns="96653" bIns="48326" rtlCol="0"/>
          <a:lstStyle>
            <a:lvl1pPr algn="r" latinLnBrk="0">
              <a:defRPr lang="zh-TW" sz="1300"/>
            </a:lvl1pPr>
          </a:lstStyle>
          <a:p>
            <a:fld id="{128FCA9C-FF92-4024-BDEC-A6D3B663DC09}" type="datetimeFigureOut">
              <a:rPr lang="en-US" altLang="zh-TW"/>
              <a:pPr/>
              <a:t>7/25/2014</a:t>
            </a:fld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1" y="9374301"/>
            <a:ext cx="2918831" cy="493474"/>
          </a:xfrm>
          <a:prstGeom prst="rect">
            <a:avLst/>
          </a:prstGeom>
        </p:spPr>
        <p:txBody>
          <a:bodyPr vert="horz" lIns="96653" tIns="48326" rIns="96653" bIns="48326" rtlCol="0" anchor="b"/>
          <a:lstStyle>
            <a:lvl1pPr algn="l" latinLnBrk="0">
              <a:defRPr lang="zh-TW" sz="1300"/>
            </a:lvl1pPr>
          </a:lstStyle>
          <a:p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15373" y="9374301"/>
            <a:ext cx="2918831" cy="493474"/>
          </a:xfrm>
          <a:prstGeom prst="rect">
            <a:avLst/>
          </a:prstGeom>
        </p:spPr>
        <p:txBody>
          <a:bodyPr vert="horz" lIns="96653" tIns="48326" rIns="96653" bIns="48326" rtlCol="0" anchor="b"/>
          <a:lstStyle>
            <a:lvl1pPr algn="r" latinLnBrk="0">
              <a:defRPr lang="zh-TW" sz="1300"/>
            </a:lvl1pPr>
          </a:lstStyle>
          <a:p>
            <a:fld id="{A446DCAE-1661-43FF-8A44-43DAFDC1FD90}" type="slidenum">
              <a:rPr lang="zh-TW"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jp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26.gif>
</file>

<file path=ppt/media/image27.jpeg>
</file>

<file path=ppt/media/image28.png>
</file>

<file path=ppt/media/image29.jpeg>
</file>

<file path=ppt/media/image3.png>
</file>

<file path=ppt/media/image30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18831" cy="493474"/>
          </a:xfrm>
          <a:prstGeom prst="rect">
            <a:avLst/>
          </a:prstGeom>
        </p:spPr>
        <p:txBody>
          <a:bodyPr vert="horz" lIns="96653" tIns="48326" rIns="96653" bIns="48326" rtlCol="0"/>
          <a:lstStyle>
            <a:lvl1pPr algn="l" latinLnBrk="0">
              <a:defRPr lang="zh-TW" sz="13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474"/>
          </a:xfrm>
          <a:prstGeom prst="rect">
            <a:avLst/>
          </a:prstGeom>
        </p:spPr>
        <p:txBody>
          <a:bodyPr vert="horz" lIns="96653" tIns="48326" rIns="96653" bIns="48326" rtlCol="0"/>
          <a:lstStyle>
            <a:lvl1pPr algn="r" latinLnBrk="0">
              <a:defRPr lang="zh-TW" sz="1300"/>
            </a:lvl1pPr>
          </a:lstStyle>
          <a:p>
            <a:fld id="{772AB877-E7B1-4681-847E-D0918612832B}" type="datetimeFigureOut">
              <a:rPr lang="zh-TW" altLang="en-US"/>
              <a:pPr/>
              <a:t>2014/7/25</a:t>
            </a:fld>
            <a:endParaRPr 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00113" y="741363"/>
            <a:ext cx="4935537" cy="37004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3" tIns="48326" rIns="96653" bIns="48326" rtlCol="0" anchor="ctr"/>
          <a:lstStyle/>
          <a:p>
            <a:endParaRPr lang="zh-TW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73577" y="4688007"/>
            <a:ext cx="5388610" cy="4441270"/>
          </a:xfrm>
          <a:prstGeom prst="rect">
            <a:avLst/>
          </a:prstGeom>
        </p:spPr>
        <p:txBody>
          <a:bodyPr vert="horz" lIns="96653" tIns="48326" rIns="96653" bIns="48326" rtlCol="0"/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1" y="9374301"/>
            <a:ext cx="2918831" cy="493474"/>
          </a:xfrm>
          <a:prstGeom prst="rect">
            <a:avLst/>
          </a:prstGeom>
        </p:spPr>
        <p:txBody>
          <a:bodyPr vert="horz" lIns="96653" tIns="48326" rIns="96653" bIns="48326" rtlCol="0" anchor="b"/>
          <a:lstStyle>
            <a:lvl1pPr algn="l" latinLnBrk="0">
              <a:defRPr lang="zh-TW" sz="1300"/>
            </a:lvl1pPr>
          </a:lstStyle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15373" y="9374301"/>
            <a:ext cx="2918831" cy="493474"/>
          </a:xfrm>
          <a:prstGeom prst="rect">
            <a:avLst/>
          </a:prstGeom>
        </p:spPr>
        <p:txBody>
          <a:bodyPr vert="horz" lIns="96653" tIns="48326" rIns="96653" bIns="48326" rtlCol="0" anchor="b"/>
          <a:lstStyle>
            <a:lvl1pPr algn="r" latinLnBrk="0">
              <a:defRPr lang="zh-TW" sz="1300"/>
            </a:lvl1pPr>
          </a:lstStyle>
          <a:p>
            <a:fld id="{69C971FF-EF28-4195-A575-329446EFAA55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TW"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TW"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TW"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TW"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TW"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259138" y="515938"/>
            <a:ext cx="3429000" cy="257175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noProof="0" dirty="0">
              <a:latin typeface="Microsoft JhengHei" pitchFamily="34" charset="-120"/>
              <a:ea typeface="Microsoft JhengHei" pitchFamily="34" charset="-12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altLang="zh-CN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22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903288" y="742950"/>
            <a:ext cx="4929187" cy="3698875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altLang="zh-TW" smtClean="0"/>
              <a:pPr/>
              <a:t>2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663117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903288" y="742950"/>
            <a:ext cx="4929187" cy="3698875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altLang="zh-TW" smtClean="0"/>
              <a:pPr/>
              <a:t>3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663117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3448" y="1828800"/>
            <a:ext cx="7317105" cy="3048001"/>
          </a:xfrm>
        </p:spPr>
        <p:txBody>
          <a:bodyPr>
            <a:normAutofit/>
          </a:bodyPr>
          <a:lstStyle>
            <a:lvl1pPr latinLnBrk="0">
              <a:defRPr lang="zh-TW" sz="3301">
                <a:latin typeface="Microsoft JhengHei" pitchFamily="34" charset="-120"/>
                <a:ea typeface="Microsoft JhengHei" pitchFamily="34" charset="-120"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3449" y="5029200"/>
            <a:ext cx="5887983" cy="1143000"/>
          </a:xfrm>
        </p:spPr>
        <p:txBody>
          <a:bodyPr>
            <a:normAutofit/>
          </a:bodyPr>
          <a:lstStyle>
            <a:lvl1pPr marL="0" indent="0" algn="l" latinLnBrk="0">
              <a:spcBef>
                <a:spcPts val="0"/>
              </a:spcBef>
              <a:buNone/>
              <a:defRPr lang="zh-TW" sz="1500">
                <a:solidFill>
                  <a:schemeClr val="tx1"/>
                </a:solidFill>
                <a:latin typeface="Microsoft JhengHei" pitchFamily="34" charset="-120"/>
                <a:ea typeface="Microsoft JhengHei" pitchFamily="34" charset="-120"/>
              </a:defRPr>
            </a:lvl1pPr>
            <a:lvl2pPr marL="342991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2pPr>
            <a:lvl3pPr marL="685983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3pPr>
            <a:lvl4pPr marL="1028974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4pPr>
            <a:lvl5pPr marL="1371966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5pPr>
            <a:lvl6pPr marL="1714957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6pPr>
            <a:lvl7pPr marL="2057949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7pPr>
            <a:lvl8pPr marL="2400940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8pPr>
            <a:lvl9pPr marL="2743932" indent="0" algn="ctr" latinLnBrk="0">
              <a:buNone/>
              <a:defRPr lang="zh-TW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92524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 latinLnBrk="0">
              <a:defRPr lang="zh-TW"/>
            </a:lvl5pPr>
            <a:lvl6pPr latinLnBrk="0">
              <a:defRPr lang="zh-TW"/>
            </a:lvl6pPr>
            <a:lvl7pPr latinLnBrk="0">
              <a:defRPr lang="zh-TW" baseline="0"/>
            </a:lvl7pPr>
            <a:lvl8pPr latinLnBrk="0">
              <a:defRPr lang="zh-TW" baseline="0"/>
            </a:lvl8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B81FA-44B8-457E-967D-51929A66E705}" type="datetime1">
              <a:rPr lang="zh-TW" altLang="en-US" smtClean="0"/>
              <a:pPr/>
              <a:t>2014/7/25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smtClean="0"/>
              <a:t>梁定澎主編            電子商務</a:t>
            </a:r>
            <a:r>
              <a:rPr lang="en-US" altLang="zh-TW" smtClean="0"/>
              <a:t>:</a:t>
            </a:r>
            <a:r>
              <a:rPr lang="zh-TW" altLang="en-US" smtClean="0"/>
              <a:t>數位時代商機  </a:t>
            </a:r>
            <a:r>
              <a:rPr lang="en-US" altLang="zh-TW" smtClean="0"/>
              <a:t>2014</a:t>
            </a:r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944854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685800"/>
            <a:ext cx="1601153" cy="54864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913448" y="685800"/>
            <a:ext cx="5563552" cy="5486400"/>
          </a:xfrm>
        </p:spPr>
        <p:txBody>
          <a:bodyPr vert="eaVert"/>
          <a:lstStyle>
            <a:lvl5pPr latinLnBrk="0">
              <a:defRPr lang="zh-TW"/>
            </a:lvl5pPr>
            <a:lvl6pPr latinLnBrk="0">
              <a:defRPr lang="zh-TW"/>
            </a:lvl6pPr>
            <a:lvl7pPr latinLnBrk="0">
              <a:defRPr lang="zh-TW"/>
            </a:lvl7pPr>
            <a:lvl8pPr latinLnBrk="0">
              <a:defRPr lang="zh-TW"/>
            </a:lvl8pPr>
            <a:lvl9pPr latinLnBrk="0">
              <a:defRPr lang="zh-TW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0B631-AB21-4BB7-9FDD-04E76951C885}" type="datetime1">
              <a:rPr lang="zh-TW" altLang="en-US" smtClean="0"/>
              <a:pPr/>
              <a:t>2014/7/25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smtClean="0"/>
              <a:t>梁定澎主編            電子商務</a:t>
            </a:r>
            <a:r>
              <a:rPr lang="en-US" altLang="zh-TW" smtClean="0"/>
              <a:t>:</a:t>
            </a:r>
            <a:r>
              <a:rPr lang="zh-TW" altLang="en-US" smtClean="0"/>
              <a:t>數位時代商機  </a:t>
            </a:r>
            <a:r>
              <a:rPr lang="en-US" altLang="zh-TW" smtClean="0"/>
              <a:t>2014</a:t>
            </a:r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82942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defRPr kumimoji="1" lang="zh-TW" altLang="en-US" sz="3200" kern="1200" dirty="0" smtClean="0">
                <a:solidFill>
                  <a:schemeClr val="tx2"/>
                </a:solidFill>
                <a:latin typeface="Times New Roman" panose="02020603050405020304" pitchFamily="18" charset="0"/>
                <a:ea typeface="華康中明體" panose="02020509000000000000" pitchFamily="49" charset="-120"/>
                <a:cs typeface="Times New Roman" panose="02020603050405020304" pitchFamily="18" charset="0"/>
              </a:defRPr>
            </a:lvl1pPr>
            <a:lvl2pPr marL="834300" indent="-457200">
              <a:defRPr kumimoji="1" lang="zh-TW" altLang="en-US" sz="2800" kern="1200" dirty="0" smtClean="0">
                <a:solidFill>
                  <a:schemeClr val="tx2"/>
                </a:solidFill>
                <a:latin typeface="Times New Roman" panose="02020603050405020304" pitchFamily="18" charset="0"/>
                <a:ea typeface="華康中明體" panose="02020509000000000000" pitchFamily="49" charset="-120"/>
                <a:cs typeface="Times New Roman" panose="02020603050405020304" pitchFamily="18" charset="0"/>
              </a:defRPr>
            </a:lvl2pPr>
            <a:lvl4pPr>
              <a:defRPr kumimoji="1" lang="zh-TW" altLang="en-US" sz="2400" kern="1200" dirty="0" smtClean="0">
                <a:solidFill>
                  <a:schemeClr val="tx2"/>
                </a:solidFill>
                <a:latin typeface="Times New Roman" panose="02020603050405020304" pitchFamily="18" charset="0"/>
                <a:ea typeface="華康中明體" panose="02020509000000000000" pitchFamily="49" charset="-120"/>
                <a:cs typeface="Times New Roman" panose="02020603050405020304" pitchFamily="18" charset="0"/>
              </a:defRPr>
            </a:lvl4pPr>
            <a:lvl5pPr latinLnBrk="0">
              <a:defRPr lang="zh-TW"/>
            </a:lvl5pPr>
            <a:lvl6pPr latinLnBrk="0">
              <a:defRPr lang="zh-TW"/>
            </a:lvl6pPr>
            <a:lvl7pPr latinLnBrk="0">
              <a:defRPr lang="zh-TW" baseline="0"/>
            </a:lvl7pPr>
            <a:lvl8pPr latinLnBrk="0">
              <a:defRPr lang="zh-TW" baseline="0"/>
            </a:lvl8pPr>
            <a:lvl9pPr latinLnBrk="0">
              <a:defRPr lang="zh-TW" baseline="0"/>
            </a:lvl9pPr>
          </a:lstStyle>
          <a:p>
            <a:pPr marL="342900" lvl="0" indent="-342900" algn="just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Arial" charset="0"/>
              <a:buChar char="•"/>
            </a:pPr>
            <a:r>
              <a:rPr lang="zh-TW" altLang="en-US" dirty="0" smtClean="0"/>
              <a:t>按一下以編輯母片文字樣式</a:t>
            </a:r>
          </a:p>
          <a:p>
            <a:pPr marL="720000" lvl="1" indent="-342900" algn="just" defTabSz="914400" rtl="0" eaLnBrk="1" fontAlgn="base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>
                <a:schemeClr val="tx2"/>
              </a:buClr>
              <a:buSzPct val="80000"/>
              <a:buFont typeface="Times New Roman" panose="02020603050405020304" pitchFamily="18" charset="0"/>
              <a:buChar char="−"/>
            </a:pPr>
            <a:r>
              <a:rPr lang="zh-TW" altLang="en-US" dirty="0" smtClean="0"/>
              <a:t>第二層</a:t>
            </a:r>
          </a:p>
          <a:p>
            <a:pPr marL="1177200" lvl="3" indent="-342900" algn="just" defTabSz="914400" rtl="0" eaLnBrk="1" fontAlgn="base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SzPct val="80000"/>
              <a:buFont typeface="Wingdings" panose="05000000000000000000" pitchFamily="2" charset="2"/>
              <a:buChar char="Ø"/>
            </a:pPr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3EAC3-97C7-4725-B3D3-3992AB7F8C57}" type="datetime1">
              <a:rPr lang="zh-TW" altLang="en-US" smtClean="0"/>
              <a:pPr/>
              <a:t>2014/7/25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</a:lstStyle>
          <a:p>
            <a:r>
              <a:rPr lang="zh-TW" altLang="en-US" smtClean="0"/>
              <a:t>梁定澎主編            電子商務</a:t>
            </a:r>
            <a:r>
              <a:rPr lang="en-US" altLang="zh-TW" smtClean="0"/>
              <a:t>:</a:t>
            </a:r>
            <a:r>
              <a:rPr lang="zh-TW" altLang="en-US" smtClean="0"/>
              <a:t>數位時代商機  </a:t>
            </a:r>
            <a:r>
              <a:rPr lang="en-US" altLang="zh-TW" smtClean="0"/>
              <a:t>2014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79464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449" y="3429001"/>
            <a:ext cx="7317105" cy="2362199"/>
          </a:xfrm>
        </p:spPr>
        <p:txBody>
          <a:bodyPr anchor="b">
            <a:normAutofit/>
          </a:bodyPr>
          <a:lstStyle>
            <a:lvl1pPr algn="l" latinLnBrk="0">
              <a:defRPr lang="zh-TW" sz="3301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10100" y="685802"/>
            <a:ext cx="5891331" cy="1142999"/>
          </a:xfrm>
        </p:spPr>
        <p:txBody>
          <a:bodyPr anchor="t"/>
          <a:lstStyle>
            <a:lvl1pPr marL="0" indent="0" latinLnBrk="0">
              <a:spcBef>
                <a:spcPts val="0"/>
              </a:spcBef>
              <a:buNone/>
              <a:defRPr lang="zh-TW" sz="1500">
                <a:solidFill>
                  <a:schemeClr val="tx1"/>
                </a:solidFill>
              </a:defRPr>
            </a:lvl1pPr>
            <a:lvl2pPr marL="342991" indent="0" latinLnBrk="0">
              <a:buNone/>
              <a:defRPr lang="zh-TW" sz="1350">
                <a:solidFill>
                  <a:schemeClr val="tx1">
                    <a:tint val="75000"/>
                  </a:schemeClr>
                </a:solidFill>
              </a:defRPr>
            </a:lvl2pPr>
            <a:lvl3pPr marL="685983" indent="0" latinLnBrk="0">
              <a:buNone/>
              <a:defRPr lang="zh-TW" sz="1200">
                <a:solidFill>
                  <a:schemeClr val="tx1">
                    <a:tint val="75000"/>
                  </a:schemeClr>
                </a:solidFill>
              </a:defRPr>
            </a:lvl3pPr>
            <a:lvl4pPr marL="1028974" indent="0" latinLnBrk="0">
              <a:buNone/>
              <a:defRPr lang="zh-TW" sz="1050">
                <a:solidFill>
                  <a:schemeClr val="tx1">
                    <a:tint val="75000"/>
                  </a:schemeClr>
                </a:solidFill>
              </a:defRPr>
            </a:lvl4pPr>
            <a:lvl5pPr marL="1371966" indent="0" latinLnBrk="0">
              <a:buNone/>
              <a:defRPr lang="zh-TW" sz="1050">
                <a:solidFill>
                  <a:schemeClr val="tx1">
                    <a:tint val="75000"/>
                  </a:schemeClr>
                </a:solidFill>
              </a:defRPr>
            </a:lvl5pPr>
            <a:lvl6pPr marL="1714957" indent="0" latinLnBrk="0">
              <a:buNone/>
              <a:defRPr lang="zh-TW" sz="1050">
                <a:solidFill>
                  <a:schemeClr val="tx1">
                    <a:tint val="75000"/>
                  </a:schemeClr>
                </a:solidFill>
              </a:defRPr>
            </a:lvl6pPr>
            <a:lvl7pPr marL="2057949" indent="0" latinLnBrk="0">
              <a:buNone/>
              <a:defRPr lang="zh-TW" sz="1050">
                <a:solidFill>
                  <a:schemeClr val="tx1">
                    <a:tint val="75000"/>
                  </a:schemeClr>
                </a:solidFill>
              </a:defRPr>
            </a:lvl7pPr>
            <a:lvl8pPr marL="2400940" indent="0" latinLnBrk="0">
              <a:buNone/>
              <a:defRPr lang="zh-TW" sz="1050">
                <a:solidFill>
                  <a:schemeClr val="tx1">
                    <a:tint val="75000"/>
                  </a:schemeClr>
                </a:solidFill>
              </a:defRPr>
            </a:lvl8pPr>
            <a:lvl9pPr marL="2743932" indent="0" latinLnBrk="0">
              <a:buNone/>
              <a:defRPr lang="zh-TW"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A9793-4C84-42C6-B34F-CDE7C7D45B4E}" type="datetime1">
              <a:rPr lang="zh-TW" altLang="en-US" smtClean="0"/>
              <a:pPr/>
              <a:t>2014/7/25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smtClean="0"/>
              <a:t>梁定澎主編            電子商務</a:t>
            </a:r>
            <a:r>
              <a:rPr lang="en-US" altLang="zh-TW" smtClean="0"/>
              <a:t>:</a:t>
            </a:r>
            <a:r>
              <a:rPr lang="zh-TW" altLang="en-US" smtClean="0"/>
              <a:t>數位時代商機  </a:t>
            </a:r>
            <a:r>
              <a:rPr lang="en-US" altLang="zh-TW" smtClean="0"/>
              <a:t>2014</a:t>
            </a:r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94569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925200" y="1828800"/>
            <a:ext cx="3532470" cy="4343400"/>
          </a:xfrm>
        </p:spPr>
        <p:txBody>
          <a:bodyPr>
            <a:normAutofit/>
          </a:bodyPr>
          <a:lstStyle>
            <a:lvl1pPr latinLnBrk="0">
              <a:defRPr lang="zh-TW" sz="1800"/>
            </a:lvl1pPr>
            <a:lvl2pPr latinLnBrk="0">
              <a:defRPr lang="zh-TW" sz="1500"/>
            </a:lvl2pPr>
            <a:lvl3pPr latinLnBrk="0">
              <a:defRPr lang="zh-TW" sz="1350"/>
            </a:lvl3pPr>
            <a:lvl4pPr latinLnBrk="0">
              <a:defRPr lang="zh-TW" sz="1200"/>
            </a:lvl4pPr>
            <a:lvl5pPr latinLnBrk="0">
              <a:defRPr lang="zh-TW" sz="1200"/>
            </a:lvl5pPr>
            <a:lvl6pPr latinLnBrk="0">
              <a:defRPr lang="zh-TW" sz="1200"/>
            </a:lvl6pPr>
            <a:lvl7pPr latinLnBrk="0">
              <a:defRPr lang="zh-TW" sz="1200" baseline="0"/>
            </a:lvl7pPr>
            <a:lvl8pPr latinLnBrk="0">
              <a:defRPr lang="zh-TW" sz="1200" baseline="0"/>
            </a:lvl8pPr>
            <a:lvl9pPr latinLnBrk="0">
              <a:defRPr lang="zh-TW" sz="1200" baseline="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98083" y="1828800"/>
            <a:ext cx="3532470" cy="4343400"/>
          </a:xfrm>
        </p:spPr>
        <p:txBody>
          <a:bodyPr>
            <a:normAutofit/>
          </a:bodyPr>
          <a:lstStyle>
            <a:lvl1pPr latinLnBrk="0">
              <a:defRPr lang="zh-TW" sz="1800"/>
            </a:lvl1pPr>
            <a:lvl2pPr latinLnBrk="0">
              <a:defRPr lang="zh-TW" sz="1500"/>
            </a:lvl2pPr>
            <a:lvl3pPr latinLnBrk="0">
              <a:defRPr lang="zh-TW" sz="1350"/>
            </a:lvl3pPr>
            <a:lvl4pPr latinLnBrk="0">
              <a:defRPr lang="zh-TW" sz="1200"/>
            </a:lvl4pPr>
            <a:lvl5pPr latinLnBrk="0">
              <a:defRPr lang="zh-TW" sz="1200"/>
            </a:lvl5pPr>
            <a:lvl6pPr latinLnBrk="0">
              <a:defRPr lang="zh-TW" sz="1200"/>
            </a:lvl6pPr>
            <a:lvl7pPr latinLnBrk="0">
              <a:defRPr lang="zh-TW" sz="1200"/>
            </a:lvl7pPr>
            <a:lvl8pPr latinLnBrk="0">
              <a:defRPr lang="zh-TW" sz="1200"/>
            </a:lvl8pPr>
            <a:lvl9pPr latinLnBrk="0">
              <a:defRPr lang="zh-TW"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BB105-274F-4444-8BF2-55F8EE1680EE}" type="datetime1">
              <a:rPr lang="zh-TW" altLang="en-US" smtClean="0"/>
              <a:pPr/>
              <a:t>2014/7/25</a:t>
            </a:fld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smtClean="0"/>
              <a:t>梁定澎主編            電子商務</a:t>
            </a:r>
            <a:r>
              <a:rPr lang="en-US" altLang="zh-TW" smtClean="0"/>
              <a:t>:</a:t>
            </a:r>
            <a:r>
              <a:rPr lang="zh-TW" altLang="en-US" smtClean="0"/>
              <a:t>數位時代商機  </a:t>
            </a:r>
            <a:r>
              <a:rPr lang="en-US" altLang="zh-TW" smtClean="0"/>
              <a:t>2014</a:t>
            </a:r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79778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449" y="274638"/>
            <a:ext cx="7317105" cy="1325562"/>
          </a:xfrm>
        </p:spPr>
        <p:txBody>
          <a:bodyPr/>
          <a:lstStyle>
            <a:lvl1pPr latinLnBrk="0">
              <a:defRPr lang="zh-TW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13448" y="1828800"/>
            <a:ext cx="3532790" cy="838201"/>
          </a:xfrm>
        </p:spPr>
        <p:txBody>
          <a:bodyPr anchor="ctr"/>
          <a:lstStyle>
            <a:lvl1pPr marL="0" indent="0" latinLnBrk="0">
              <a:spcBef>
                <a:spcPts val="0"/>
              </a:spcBef>
              <a:buNone/>
              <a:defRPr lang="zh-TW" sz="18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342991" indent="0" latinLnBrk="0">
              <a:buNone/>
              <a:defRPr lang="zh-TW" sz="1500" b="1"/>
            </a:lvl2pPr>
            <a:lvl3pPr marL="685983" indent="0" latinLnBrk="0">
              <a:buNone/>
              <a:defRPr lang="zh-TW" sz="1350" b="1"/>
            </a:lvl3pPr>
            <a:lvl4pPr marL="1028974" indent="0" latinLnBrk="0">
              <a:buNone/>
              <a:defRPr lang="zh-TW" sz="1200" b="1"/>
            </a:lvl4pPr>
            <a:lvl5pPr marL="1371966" indent="0" latinLnBrk="0">
              <a:buNone/>
              <a:defRPr lang="zh-TW" sz="1200" b="1"/>
            </a:lvl5pPr>
            <a:lvl6pPr marL="1714957" indent="0" latinLnBrk="0">
              <a:buNone/>
              <a:defRPr lang="zh-TW" sz="1200" b="1"/>
            </a:lvl6pPr>
            <a:lvl7pPr marL="2057949" indent="0" latinLnBrk="0">
              <a:buNone/>
              <a:defRPr lang="zh-TW" sz="1200" b="1"/>
            </a:lvl7pPr>
            <a:lvl8pPr marL="2400940" indent="0" latinLnBrk="0">
              <a:buNone/>
              <a:defRPr lang="zh-TW" sz="1200" b="1"/>
            </a:lvl8pPr>
            <a:lvl9pPr marL="2743932" indent="0" latinLnBrk="0">
              <a:buNone/>
              <a:defRPr lang="zh-TW" sz="12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913448" y="2743201"/>
            <a:ext cx="3532790" cy="3428999"/>
          </a:xfrm>
        </p:spPr>
        <p:txBody>
          <a:bodyPr>
            <a:normAutofit/>
          </a:bodyPr>
          <a:lstStyle>
            <a:lvl1pPr latinLnBrk="0">
              <a:defRPr lang="zh-TW" sz="1500"/>
            </a:lvl1pPr>
            <a:lvl2pPr latinLnBrk="0">
              <a:defRPr lang="zh-TW" sz="1350"/>
            </a:lvl2pPr>
            <a:lvl3pPr latinLnBrk="0">
              <a:defRPr lang="zh-TW" sz="1200"/>
            </a:lvl3pPr>
            <a:lvl4pPr latinLnBrk="0">
              <a:defRPr lang="zh-TW" sz="1050"/>
            </a:lvl4pPr>
            <a:lvl5pPr latinLnBrk="0">
              <a:defRPr lang="zh-TW" sz="1050"/>
            </a:lvl5pPr>
            <a:lvl6pPr latinLnBrk="0">
              <a:defRPr lang="zh-TW" sz="1050"/>
            </a:lvl6pPr>
            <a:lvl7pPr latinLnBrk="0">
              <a:defRPr lang="zh-TW" sz="1050"/>
            </a:lvl7pPr>
            <a:lvl8pPr latinLnBrk="0">
              <a:defRPr lang="zh-TW" sz="1050"/>
            </a:lvl8pPr>
            <a:lvl9pPr latinLnBrk="0">
              <a:defRPr lang="zh-TW" sz="105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97764" y="1828800"/>
            <a:ext cx="3532790" cy="838201"/>
          </a:xfrm>
        </p:spPr>
        <p:txBody>
          <a:bodyPr anchor="ctr"/>
          <a:lstStyle>
            <a:lvl1pPr marL="0" indent="0" latinLnBrk="0">
              <a:spcBef>
                <a:spcPts val="0"/>
              </a:spcBef>
              <a:buNone/>
              <a:defRPr lang="zh-TW" sz="1800" b="0" cap="all" baseline="0">
                <a:solidFill>
                  <a:schemeClr val="tx1">
                    <a:lumMod val="50000"/>
                  </a:schemeClr>
                </a:solidFill>
              </a:defRPr>
            </a:lvl1pPr>
            <a:lvl2pPr marL="342991" indent="0" latinLnBrk="0">
              <a:buNone/>
              <a:defRPr lang="zh-TW" sz="1500" b="1"/>
            </a:lvl2pPr>
            <a:lvl3pPr marL="685983" indent="0" latinLnBrk="0">
              <a:buNone/>
              <a:defRPr lang="zh-TW" sz="1350" b="1"/>
            </a:lvl3pPr>
            <a:lvl4pPr marL="1028974" indent="0" latinLnBrk="0">
              <a:buNone/>
              <a:defRPr lang="zh-TW" sz="1200" b="1"/>
            </a:lvl4pPr>
            <a:lvl5pPr marL="1371966" indent="0" latinLnBrk="0">
              <a:buNone/>
              <a:defRPr lang="zh-TW" sz="1200" b="1"/>
            </a:lvl5pPr>
            <a:lvl6pPr marL="1714957" indent="0" latinLnBrk="0">
              <a:buNone/>
              <a:defRPr lang="zh-TW" sz="1200" b="1"/>
            </a:lvl6pPr>
            <a:lvl7pPr marL="2057949" indent="0" latinLnBrk="0">
              <a:buNone/>
              <a:defRPr lang="zh-TW" sz="1200" b="1"/>
            </a:lvl7pPr>
            <a:lvl8pPr marL="2400940" indent="0" latinLnBrk="0">
              <a:buNone/>
              <a:defRPr lang="zh-TW" sz="1200" b="1"/>
            </a:lvl8pPr>
            <a:lvl9pPr marL="2743932" indent="0" latinLnBrk="0">
              <a:buNone/>
              <a:defRPr lang="zh-TW" sz="12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97764" y="2743201"/>
            <a:ext cx="3532790" cy="3428999"/>
          </a:xfrm>
        </p:spPr>
        <p:txBody>
          <a:bodyPr>
            <a:normAutofit/>
          </a:bodyPr>
          <a:lstStyle>
            <a:lvl1pPr latinLnBrk="0">
              <a:defRPr lang="zh-TW" sz="1500"/>
            </a:lvl1pPr>
            <a:lvl2pPr latinLnBrk="0">
              <a:defRPr lang="zh-TW" sz="1350"/>
            </a:lvl2pPr>
            <a:lvl3pPr latinLnBrk="0">
              <a:defRPr lang="zh-TW" sz="1200"/>
            </a:lvl3pPr>
            <a:lvl4pPr latinLnBrk="0">
              <a:defRPr lang="zh-TW" sz="1050"/>
            </a:lvl4pPr>
            <a:lvl5pPr latinLnBrk="0">
              <a:defRPr lang="zh-TW" sz="1050"/>
            </a:lvl5pPr>
            <a:lvl6pPr latinLnBrk="0">
              <a:defRPr lang="zh-TW" sz="1050"/>
            </a:lvl6pPr>
            <a:lvl7pPr latinLnBrk="0">
              <a:defRPr lang="zh-TW" sz="1050"/>
            </a:lvl7pPr>
            <a:lvl8pPr latinLnBrk="0">
              <a:defRPr lang="zh-TW" sz="1050" baseline="0"/>
            </a:lvl8pPr>
            <a:lvl9pPr latinLnBrk="0">
              <a:defRPr lang="zh-TW" sz="1050" baseline="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75F8-F7A6-4217-8869-D1E064334B48}" type="datetime1">
              <a:rPr lang="zh-TW" altLang="en-US" smtClean="0"/>
              <a:pPr/>
              <a:t>2014/7/25</a:t>
            </a:fld>
            <a:endParaRPr lang="zh-TW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smtClean="0"/>
              <a:t>梁定澎主編            電子商務</a:t>
            </a:r>
            <a:r>
              <a:rPr lang="en-US" altLang="zh-TW" smtClean="0"/>
              <a:t>:</a:t>
            </a:r>
            <a:r>
              <a:rPr lang="zh-TW" altLang="en-US" smtClean="0"/>
              <a:t>數位時代商機  </a:t>
            </a:r>
            <a:r>
              <a:rPr lang="en-US" altLang="zh-TW" smtClean="0"/>
              <a:t>2014</a:t>
            </a:r>
            <a:endParaRPr lang="zh-TW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86244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F8AAC-9D35-46D9-88BA-98BBE42AC0AA}" type="datetime1">
              <a:rPr lang="zh-TW" altLang="en-US" smtClean="0"/>
              <a:pPr/>
              <a:t>2014/7/25</a:t>
            </a:fld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smtClean="0"/>
              <a:t>梁定澎主編            電子商務</a:t>
            </a:r>
            <a:r>
              <a:rPr lang="en-US" altLang="zh-TW" smtClean="0"/>
              <a:t>:</a:t>
            </a:r>
            <a:r>
              <a:rPr lang="zh-TW" altLang="en-US" smtClean="0"/>
              <a:t>數位時代商機  </a:t>
            </a:r>
            <a:r>
              <a:rPr lang="en-US" altLang="zh-TW" smtClean="0"/>
              <a:t>2014</a:t>
            </a:r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3362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16B6E-209E-4E2B-88DC-0A9DFCC55EBF}" type="datetime1">
              <a:rPr lang="zh-TW" altLang="en-US" smtClean="0"/>
              <a:pPr/>
              <a:t>2014/7/25</a:t>
            </a:fld>
            <a:endParaRPr lang="zh-TW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smtClean="0"/>
              <a:t>梁定澎主編            電子商務</a:t>
            </a:r>
            <a:r>
              <a:rPr lang="en-US" altLang="zh-TW" smtClean="0"/>
              <a:t>:</a:t>
            </a:r>
            <a:r>
              <a:rPr lang="zh-TW" altLang="en-US" smtClean="0"/>
              <a:t>數位時代商機  </a:t>
            </a:r>
            <a:r>
              <a:rPr lang="en-US" altLang="zh-TW" smtClean="0"/>
              <a:t>2014</a:t>
            </a:r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55341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388602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TW" altLang="en-US" sz="135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13294" y="685800"/>
            <a:ext cx="2915409" cy="4038600"/>
          </a:xfrm>
        </p:spPr>
        <p:txBody>
          <a:bodyPr anchor="b">
            <a:noAutofit/>
          </a:bodyPr>
          <a:lstStyle>
            <a:lvl1pPr algn="l" latinLnBrk="0">
              <a:defRPr lang="zh-TW" sz="3001" b="0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400506" y="685800"/>
            <a:ext cx="4230202" cy="5486400"/>
          </a:xfrm>
        </p:spPr>
        <p:txBody>
          <a:bodyPr>
            <a:normAutofit/>
          </a:bodyPr>
          <a:lstStyle>
            <a:lvl1pPr latinLnBrk="0">
              <a:defRPr lang="zh-TW" sz="1800"/>
            </a:lvl1pPr>
            <a:lvl2pPr latinLnBrk="0">
              <a:defRPr lang="zh-TW" sz="1500"/>
            </a:lvl2pPr>
            <a:lvl3pPr latinLnBrk="0">
              <a:defRPr lang="zh-TW" sz="1350"/>
            </a:lvl3pPr>
            <a:lvl4pPr latinLnBrk="0">
              <a:defRPr lang="zh-TW" sz="1200"/>
            </a:lvl4pPr>
            <a:lvl5pPr latinLnBrk="0">
              <a:defRPr lang="zh-TW" sz="1200"/>
            </a:lvl5pPr>
            <a:lvl6pPr latinLnBrk="0">
              <a:defRPr lang="zh-TW" sz="1200"/>
            </a:lvl6pPr>
            <a:lvl7pPr latinLnBrk="0">
              <a:defRPr lang="zh-TW" sz="1200"/>
            </a:lvl7pPr>
            <a:lvl8pPr latinLnBrk="0">
              <a:defRPr lang="zh-TW" sz="1200"/>
            </a:lvl8pPr>
            <a:lvl9pPr latinLnBrk="0">
              <a:defRPr lang="zh-TW"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13294" y="4876800"/>
            <a:ext cx="2915409" cy="1295400"/>
          </a:xfrm>
        </p:spPr>
        <p:txBody>
          <a:bodyPr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1350"/>
            </a:lvl1pPr>
            <a:lvl2pPr marL="342991" indent="0" latinLnBrk="0">
              <a:buNone/>
              <a:defRPr lang="zh-TW" sz="900"/>
            </a:lvl2pPr>
            <a:lvl3pPr marL="685983" indent="0" latinLnBrk="0">
              <a:buNone/>
              <a:defRPr lang="zh-TW" sz="750"/>
            </a:lvl3pPr>
            <a:lvl4pPr marL="1028974" indent="0" latinLnBrk="0">
              <a:buNone/>
              <a:defRPr lang="zh-TW" sz="675"/>
            </a:lvl4pPr>
            <a:lvl5pPr marL="1371966" indent="0" latinLnBrk="0">
              <a:buNone/>
              <a:defRPr lang="zh-TW" sz="675"/>
            </a:lvl5pPr>
            <a:lvl6pPr marL="1714957" indent="0" latinLnBrk="0">
              <a:buNone/>
              <a:defRPr lang="zh-TW" sz="675"/>
            </a:lvl6pPr>
            <a:lvl7pPr marL="2057949" indent="0" latinLnBrk="0">
              <a:buNone/>
              <a:defRPr lang="zh-TW" sz="675"/>
            </a:lvl7pPr>
            <a:lvl8pPr marL="2400940" indent="0" latinLnBrk="0">
              <a:buNone/>
              <a:defRPr lang="zh-TW" sz="675"/>
            </a:lvl8pPr>
            <a:lvl9pPr marL="2743932" indent="0" latinLnBrk="0">
              <a:buNone/>
              <a:defRPr lang="zh-TW" sz="675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7D735-55BD-43E5-BF0E-1C5810D82164}" type="datetime1">
              <a:rPr lang="zh-TW" altLang="en-US" smtClean="0"/>
              <a:pPr/>
              <a:t>2014/7/25</a:t>
            </a:fld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smtClean="0"/>
              <a:t>梁定澎主編            電子商務</a:t>
            </a:r>
            <a:r>
              <a:rPr lang="en-US" altLang="zh-TW" smtClean="0"/>
              <a:t>:</a:t>
            </a:r>
            <a:r>
              <a:rPr lang="zh-TW" altLang="en-US" smtClean="0"/>
              <a:t>數位時代商機  </a:t>
            </a:r>
            <a:r>
              <a:rPr lang="en-US" altLang="zh-TW" smtClean="0"/>
              <a:t>2014</a:t>
            </a:r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658483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3886022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TW" altLang="en-US" sz="135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13294" y="685800"/>
            <a:ext cx="2915409" cy="4038600"/>
          </a:xfrm>
        </p:spPr>
        <p:txBody>
          <a:bodyPr anchor="b">
            <a:noAutofit/>
          </a:bodyPr>
          <a:lstStyle>
            <a:lvl1pPr algn="l" latinLnBrk="0">
              <a:defRPr lang="zh-TW" sz="3001" b="0"/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400506" y="685800"/>
            <a:ext cx="4230202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 latinLnBrk="0">
              <a:buNone/>
              <a:defRPr lang="zh-TW" sz="1800"/>
            </a:lvl1pPr>
            <a:lvl2pPr marL="342991" indent="0" latinLnBrk="0">
              <a:buNone/>
              <a:defRPr lang="zh-TW" sz="2101"/>
            </a:lvl2pPr>
            <a:lvl3pPr marL="685983" indent="0" latinLnBrk="0">
              <a:buNone/>
              <a:defRPr lang="zh-TW" sz="1800"/>
            </a:lvl3pPr>
            <a:lvl4pPr marL="1028974" indent="0" latinLnBrk="0">
              <a:buNone/>
              <a:defRPr lang="zh-TW" sz="1500"/>
            </a:lvl4pPr>
            <a:lvl5pPr marL="1371966" indent="0" latinLnBrk="0">
              <a:buNone/>
              <a:defRPr lang="zh-TW" sz="1500"/>
            </a:lvl5pPr>
            <a:lvl6pPr marL="1714957" indent="0" latinLnBrk="0">
              <a:buNone/>
              <a:defRPr lang="zh-TW" sz="1500"/>
            </a:lvl6pPr>
            <a:lvl7pPr marL="2057949" indent="0" latinLnBrk="0">
              <a:buNone/>
              <a:defRPr lang="zh-TW" sz="1500"/>
            </a:lvl7pPr>
            <a:lvl8pPr marL="2400940" indent="0" latinLnBrk="0">
              <a:buNone/>
              <a:defRPr lang="zh-TW" sz="1500"/>
            </a:lvl8pPr>
            <a:lvl9pPr marL="2743932" indent="0" latinLnBrk="0">
              <a:buNone/>
              <a:defRPr lang="zh-TW" sz="1500"/>
            </a:lvl9pPr>
          </a:lstStyle>
          <a:p>
            <a:r>
              <a:rPr lang="zh-TW" altLang="en-US" smtClean="0"/>
              <a:t>按一下圖示以新增圖片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13294" y="4876800"/>
            <a:ext cx="2915409" cy="1295400"/>
          </a:xfrm>
        </p:spPr>
        <p:txBody>
          <a:bodyPr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1350"/>
            </a:lvl1pPr>
            <a:lvl2pPr marL="342991" indent="0" latinLnBrk="0">
              <a:buNone/>
              <a:defRPr lang="zh-TW" sz="900"/>
            </a:lvl2pPr>
            <a:lvl3pPr marL="685983" indent="0" latinLnBrk="0">
              <a:buNone/>
              <a:defRPr lang="zh-TW" sz="750"/>
            </a:lvl3pPr>
            <a:lvl4pPr marL="1028974" indent="0" latinLnBrk="0">
              <a:buNone/>
              <a:defRPr lang="zh-TW" sz="675"/>
            </a:lvl4pPr>
            <a:lvl5pPr marL="1371966" indent="0" latinLnBrk="0">
              <a:buNone/>
              <a:defRPr lang="zh-TW" sz="675"/>
            </a:lvl5pPr>
            <a:lvl6pPr marL="1714957" indent="0" latinLnBrk="0">
              <a:buNone/>
              <a:defRPr lang="zh-TW" sz="675"/>
            </a:lvl6pPr>
            <a:lvl7pPr marL="2057949" indent="0" latinLnBrk="0">
              <a:buNone/>
              <a:defRPr lang="zh-TW" sz="675"/>
            </a:lvl7pPr>
            <a:lvl8pPr marL="2400940" indent="0" latinLnBrk="0">
              <a:buNone/>
              <a:defRPr lang="zh-TW" sz="675"/>
            </a:lvl8pPr>
            <a:lvl9pPr marL="2743932" indent="0" latinLnBrk="0">
              <a:buNone/>
              <a:defRPr lang="zh-TW" sz="675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D198C-7912-41E4-92C4-0E9E79925ADC}" type="datetime1">
              <a:rPr lang="zh-TW" altLang="en-US" smtClean="0"/>
              <a:pPr/>
              <a:t>2014/7/25</a:t>
            </a:fld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TW" altLang="en-US" smtClean="0"/>
              <a:t>梁定澎主編            電子商務</a:t>
            </a:r>
            <a:r>
              <a:rPr lang="en-US" altLang="zh-TW" smtClean="0"/>
              <a:t>:</a:t>
            </a:r>
            <a:r>
              <a:rPr lang="zh-TW" altLang="en-US" smtClean="0"/>
              <a:t>數位時代商機  </a:t>
            </a:r>
            <a:r>
              <a:rPr lang="en-US" altLang="zh-TW" smtClean="0"/>
              <a:t>2014</a:t>
            </a:r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19243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913449" y="274638"/>
            <a:ext cx="7317105" cy="13255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 algn="ctr" defTabSz="914400"/>
            <a:r>
              <a:rPr lang="zh-TW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13449" y="1828800"/>
            <a:ext cx="7317105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 algn="just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Arial" charset="0"/>
              <a:buChar char="•"/>
            </a:pPr>
            <a:r>
              <a:rPr lang="zh-TW" dirty="0"/>
              <a:t>按一下以編輯母片文字樣式</a:t>
            </a:r>
          </a:p>
          <a:p>
            <a:pPr marL="720000" lvl="1" indent="-342900" algn="just" defTabSz="914400" rtl="0" eaLnBrk="1" fontAlgn="base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>
                <a:schemeClr val="tx2"/>
              </a:buClr>
              <a:buSzPct val="80000"/>
              <a:buFont typeface="Times New Roman" panose="02020603050405020304" pitchFamily="18" charset="0"/>
              <a:buChar char="−"/>
            </a:pPr>
            <a:r>
              <a:rPr lang="zh-TW" dirty="0"/>
              <a:t>第二層</a:t>
            </a:r>
          </a:p>
          <a:p>
            <a:pPr marL="1177200" lvl="3" indent="-342900" algn="just" defTabSz="914400" rtl="0" eaLnBrk="1" fontAlgn="base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SzPct val="80000"/>
              <a:buFont typeface="Wingdings" panose="05000000000000000000" pitchFamily="2" charset="2"/>
              <a:buChar char="Ø"/>
            </a:pPr>
            <a:r>
              <a:rPr lang="zh-TW" dirty="0"/>
              <a:t>第三層</a:t>
            </a:r>
          </a:p>
          <a:p>
            <a:pPr lvl="3"/>
            <a:r>
              <a:rPr lang="zh-TW" dirty="0"/>
              <a:t>第四層</a:t>
            </a:r>
          </a:p>
          <a:p>
            <a:pPr lvl="4"/>
            <a:r>
              <a:rPr lang="zh-TW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115452" y="6448427"/>
            <a:ext cx="1047467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TW" sz="750">
                <a:solidFill>
                  <a:schemeClr val="tx1"/>
                </a:solidFill>
                <a:latin typeface="Microsoft JhengHei" pitchFamily="34" charset="-120"/>
                <a:ea typeface="Microsoft JhengHei" pitchFamily="34" charset="-120"/>
              </a:defRPr>
            </a:lvl1pPr>
          </a:lstStyle>
          <a:p>
            <a:fld id="{A311AFD9-3919-4091-B3EC-D4B98923168B}" type="datetime1">
              <a:rPr lang="zh-TW" altLang="en-US" smtClean="0"/>
              <a:pPr/>
              <a:t>2014/7/25</a:t>
            </a:fld>
            <a:endParaRPr lang="en-US" altLang="zh-CN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906863" y="6448427"/>
            <a:ext cx="497992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zh-TW" sz="750" cap="all" baseline="0">
                <a:solidFill>
                  <a:schemeClr val="tx1"/>
                </a:solidFill>
                <a:latin typeface="Microsoft JhengHei" pitchFamily="34" charset="-120"/>
                <a:ea typeface="Microsoft JhengHei" pitchFamily="34" charset="-120"/>
              </a:defRPr>
            </a:lvl1pPr>
          </a:lstStyle>
          <a:p>
            <a:r>
              <a:rPr lang="zh-TW" altLang="en-US" smtClean="0"/>
              <a:t>梁定澎主編            電子商務</a:t>
            </a:r>
            <a:r>
              <a:rPr lang="en-US" altLang="zh-TW" smtClean="0"/>
              <a:t>:</a:t>
            </a:r>
            <a:r>
              <a:rPr lang="zh-TW" altLang="en-US" smtClean="0"/>
              <a:t>數位時代商機  </a:t>
            </a:r>
            <a:r>
              <a:rPr lang="en-US" altLang="zh-TW" smtClean="0"/>
              <a:t>2014</a:t>
            </a:r>
            <a:endParaRPr lang="zh-CN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7373079" y="6448427"/>
            <a:ext cx="857474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TW" sz="750">
                <a:solidFill>
                  <a:schemeClr val="tx1"/>
                </a:solidFill>
                <a:latin typeface="Microsoft JhengHei" pitchFamily="34" charset="-120"/>
                <a:ea typeface="Microsoft JhengHei" pitchFamily="34" charset="-120"/>
              </a:defRPr>
            </a:lvl1pPr>
          </a:lstStyle>
          <a:p>
            <a:fld id="{F36C87F6-986D-49E6-AF40-1B3A1EE8064D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9633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dt="0"/>
  <p:txStyles>
    <p:titleStyle>
      <a:lvl1pPr algn="l" defTabSz="685983" rtl="0" eaLnBrk="1" latinLnBrk="0" hangingPunct="1">
        <a:lnSpc>
          <a:spcPct val="90000"/>
        </a:lnSpc>
        <a:spcBef>
          <a:spcPct val="0"/>
        </a:spcBef>
        <a:buNone/>
        <a:defRPr lang="zh-TW" sz="4000" b="0" kern="1200" cap="all" baseline="0">
          <a:solidFill>
            <a:schemeClr val="tx1">
              <a:lumMod val="50000"/>
            </a:schemeClr>
          </a:solidFill>
          <a:latin typeface="Times New Roman" panose="02020603050405020304" pitchFamily="18" charset="0"/>
          <a:ea typeface="華康粗黑體" panose="020B0709000000000000" pitchFamily="49" charset="-120"/>
          <a:cs typeface="Times New Roman" panose="02020603050405020304" pitchFamily="18" charset="0"/>
        </a:defRPr>
      </a:lvl1pPr>
    </p:titleStyle>
    <p:bodyStyle>
      <a:lvl1pPr marL="834300" indent="-457200" algn="l" defTabSz="685983" rtl="0" eaLnBrk="1" latinLnBrk="0" hangingPunct="1">
        <a:lnSpc>
          <a:spcPct val="90000"/>
        </a:lnSpc>
        <a:spcBef>
          <a:spcPts val="1350"/>
        </a:spcBef>
        <a:buClr>
          <a:schemeClr val="tx2"/>
        </a:buClr>
        <a:buSzPct val="80000"/>
        <a:buFont typeface="Arial" pitchFamily="34" charset="0"/>
        <a:buChar char="•"/>
        <a:defRPr kumimoji="1" lang="zh-TW" sz="3200" kern="1200" dirty="0">
          <a:solidFill>
            <a:schemeClr val="tx2"/>
          </a:solidFill>
          <a:latin typeface="Times New Roman" panose="02020603050405020304" pitchFamily="18" charset="0"/>
          <a:ea typeface="華康中明體" panose="02020509000000000000" pitchFamily="49" charset="-120"/>
          <a:cs typeface="Times New Roman" panose="02020603050405020304" pitchFamily="18" charset="0"/>
        </a:defRPr>
      </a:lvl1pPr>
      <a:lvl2pPr marL="377291" indent="-171496" algn="l" defTabSz="685983" rtl="0" eaLnBrk="1" latinLnBrk="0" hangingPunct="1">
        <a:lnSpc>
          <a:spcPct val="90000"/>
        </a:lnSpc>
        <a:spcBef>
          <a:spcPts val="450"/>
        </a:spcBef>
        <a:buClr>
          <a:schemeClr val="tx2"/>
        </a:buClr>
        <a:buSzPct val="80000"/>
        <a:buFont typeface="Arial" pitchFamily="34" charset="0"/>
        <a:buChar char="•"/>
        <a:defRPr kumimoji="1" lang="zh-TW" altLang="en-US" sz="2800" kern="1200" dirty="0">
          <a:solidFill>
            <a:schemeClr val="tx2"/>
          </a:solidFill>
          <a:latin typeface="Times New Roman" panose="02020603050405020304" pitchFamily="18" charset="0"/>
          <a:ea typeface="華康中明體" panose="02020509000000000000" pitchFamily="49" charset="-120"/>
          <a:cs typeface="Times New Roman" panose="02020603050405020304" pitchFamily="18" charset="0"/>
        </a:defRPr>
      </a:lvl2pPr>
      <a:lvl3pPr marL="548786" indent="-171496" algn="l" defTabSz="685983" rtl="0" eaLnBrk="1" latinLnBrk="0" hangingPunct="1">
        <a:lnSpc>
          <a:spcPct val="90000"/>
        </a:lnSpc>
        <a:spcBef>
          <a:spcPts val="450"/>
        </a:spcBef>
        <a:buClr>
          <a:schemeClr val="tx1"/>
        </a:buClr>
        <a:buSzPct val="80000"/>
        <a:buFont typeface="Arial" pitchFamily="34" charset="0"/>
        <a:buChar char="•"/>
        <a:defRPr lang="zh-TW" sz="1350" kern="1200">
          <a:solidFill>
            <a:schemeClr val="tx1"/>
          </a:solidFill>
          <a:latin typeface="Microsoft JhengHei" pitchFamily="34" charset="-120"/>
          <a:ea typeface="Microsoft JhengHei" pitchFamily="34" charset="-120"/>
          <a:cs typeface="+mn-cs"/>
        </a:defRPr>
      </a:lvl3pPr>
      <a:lvl4pPr marL="720282" indent="-171496" algn="l" defTabSz="685983" rtl="0" eaLnBrk="1" latinLnBrk="0" hangingPunct="1">
        <a:lnSpc>
          <a:spcPct val="90000"/>
        </a:lnSpc>
        <a:spcBef>
          <a:spcPts val="450"/>
        </a:spcBef>
        <a:buClr>
          <a:schemeClr val="tx2"/>
        </a:buClr>
        <a:buSzPct val="80000"/>
        <a:buFont typeface="Arial" pitchFamily="34" charset="0"/>
        <a:buChar char="•"/>
        <a:defRPr kumimoji="1" lang="zh-TW" sz="2400" kern="1200" dirty="0">
          <a:solidFill>
            <a:schemeClr val="tx2"/>
          </a:solidFill>
          <a:latin typeface="Times New Roman" panose="02020603050405020304" pitchFamily="18" charset="0"/>
          <a:ea typeface="華康中明體" panose="02020509000000000000" pitchFamily="49" charset="-120"/>
          <a:cs typeface="Times New Roman" panose="02020603050405020304" pitchFamily="18" charset="0"/>
        </a:defRPr>
      </a:lvl4pPr>
      <a:lvl5pPr marL="891778" indent="-171496" algn="l" defTabSz="685983" rtl="0" eaLnBrk="1" latinLnBrk="0" hangingPunct="1">
        <a:lnSpc>
          <a:spcPct val="90000"/>
        </a:lnSpc>
        <a:spcBef>
          <a:spcPts val="450"/>
        </a:spcBef>
        <a:buClr>
          <a:schemeClr val="tx2"/>
        </a:buClr>
        <a:buSzPct val="80000"/>
        <a:buFont typeface="Arial" pitchFamily="34" charset="0"/>
        <a:buChar char="•"/>
        <a:defRPr lang="zh-TW" sz="1200" kern="1200">
          <a:solidFill>
            <a:schemeClr val="tx1"/>
          </a:solidFill>
          <a:latin typeface="Microsoft JhengHei" pitchFamily="34" charset="-120"/>
          <a:ea typeface="Microsoft JhengHei" pitchFamily="34" charset="-120"/>
          <a:cs typeface="+mn-cs"/>
        </a:defRPr>
      </a:lvl5pPr>
      <a:lvl6pPr marL="1063273" indent="-171496" algn="l" defTabSz="685983" rtl="0" eaLnBrk="1" latinLnBrk="0" hangingPunct="1">
        <a:spcBef>
          <a:spcPts val="450"/>
        </a:spcBef>
        <a:buSzPct val="80000"/>
        <a:buFont typeface="Arial" pitchFamily="34" charset="0"/>
        <a:buChar char="•"/>
        <a:defRPr lang="zh-TW"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234769" indent="-171496" algn="l" defTabSz="685983" rtl="0" eaLnBrk="1" latinLnBrk="0" hangingPunct="1">
        <a:spcBef>
          <a:spcPts val="450"/>
        </a:spcBef>
        <a:buSzPct val="80000"/>
        <a:buFont typeface="Arial" pitchFamily="34" charset="0"/>
        <a:buChar char="•"/>
        <a:defRPr lang="zh-TW"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406265" indent="-171496" algn="l" defTabSz="685983" rtl="0" eaLnBrk="1" latinLnBrk="0" hangingPunct="1">
        <a:spcBef>
          <a:spcPts val="450"/>
        </a:spcBef>
        <a:buSzPct val="80000"/>
        <a:buFont typeface="Arial" pitchFamily="34" charset="0"/>
        <a:buChar char="•"/>
        <a:defRPr lang="zh-TW"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577761" indent="-171496" algn="l" defTabSz="685983" rtl="0" eaLnBrk="1" latinLnBrk="0" hangingPunct="1">
        <a:spcBef>
          <a:spcPts val="450"/>
        </a:spcBef>
        <a:buSzPct val="80000"/>
        <a:buFont typeface="Arial" pitchFamily="34" charset="0"/>
        <a:buChar char="•"/>
        <a:defRPr lang="zh-TW" sz="12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983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91" algn="l" defTabSz="685983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83" algn="l" defTabSz="685983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74" algn="l" defTabSz="685983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966" algn="l" defTabSz="685983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957" algn="l" defTabSz="685983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949" algn="l" defTabSz="685983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40" algn="l" defTabSz="685983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932" algn="l" defTabSz="685983" rtl="0" eaLnBrk="1" latinLnBrk="0" hangingPunct="1">
        <a:defRPr lang="zh-TW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4582133" y="2276872"/>
            <a:ext cx="4553897" cy="20162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TW" sz="4400" b="1" kern="1200" cap="all" baseline="0">
                <a:solidFill>
                  <a:schemeClr val="tx1">
                    <a:lumMod val="50000"/>
                  </a:schemeClr>
                </a:solidFill>
                <a:latin typeface="Microsoft JhengHei" pitchFamily="34" charset="-120"/>
                <a:ea typeface="Microsoft JhengHei" pitchFamily="34" charset="-120"/>
                <a:cs typeface="+mj-cs"/>
              </a:defRPr>
            </a:lvl1pPr>
          </a:lstStyle>
          <a:p>
            <a:pPr algn="ctr"/>
            <a:r>
              <a:rPr lang="zh-TW" altLang="en-US" b="0" dirty="0" smtClean="0">
                <a:latin typeface="華康粗黑體" pitchFamily="49" charset="-120"/>
                <a:ea typeface="華康粗黑體" pitchFamily="49" charset="-120"/>
                <a:cs typeface="Arial" charset="0"/>
              </a:rPr>
              <a:t>第</a:t>
            </a:r>
            <a:r>
              <a:rPr lang="en-US" altLang="zh-TW" b="0" dirty="0" smtClean="0">
                <a:latin typeface="Arial" panose="020B0604020202020204" pitchFamily="34" charset="0"/>
                <a:ea typeface="華康粗黑體" pitchFamily="49" charset="-120"/>
                <a:cs typeface="Arial" panose="020B0604020202020204" pitchFamily="34" charset="0"/>
              </a:rPr>
              <a:t>14</a:t>
            </a:r>
            <a:r>
              <a:rPr lang="zh-TW" altLang="en-US" b="0" dirty="0" smtClean="0">
                <a:latin typeface="華康粗黑體" pitchFamily="49" charset="-120"/>
                <a:ea typeface="華康粗黑體" pitchFamily="49" charset="-120"/>
                <a:cs typeface="Arial" charset="0"/>
              </a:rPr>
              <a:t>章</a:t>
            </a:r>
            <a:br>
              <a:rPr lang="zh-TW" altLang="en-US" b="0" dirty="0" smtClean="0">
                <a:latin typeface="華康粗黑體" pitchFamily="49" charset="-120"/>
                <a:ea typeface="華康粗黑體" pitchFamily="49" charset="-120"/>
                <a:cs typeface="Arial" charset="0"/>
              </a:rPr>
            </a:br>
            <a:r>
              <a:rPr lang="zh-TW" altLang="en-US" b="0" dirty="0" smtClean="0">
                <a:latin typeface="華康粗黑體" pitchFamily="49" charset="-120"/>
                <a:ea typeface="華康粗黑體" pitchFamily="49" charset="-120"/>
                <a:cs typeface="Arial" charset="0"/>
              </a:rPr>
              <a:t>網路探勘與</a:t>
            </a:r>
            <a:endParaRPr lang="en-US" altLang="zh-TW" b="0" dirty="0" smtClean="0">
              <a:latin typeface="華康粗黑體" pitchFamily="49" charset="-120"/>
              <a:ea typeface="華康粗黑體" pitchFamily="49" charset="-120"/>
              <a:cs typeface="Arial" charset="0"/>
            </a:endParaRPr>
          </a:p>
          <a:p>
            <a:pPr algn="ctr"/>
            <a:r>
              <a:rPr lang="zh-TW" altLang="en-US" b="0" dirty="0" smtClean="0">
                <a:latin typeface="華康粗黑體" pitchFamily="49" charset="-120"/>
                <a:ea typeface="華康粗黑體" pitchFamily="49" charset="-120"/>
                <a:cs typeface="Arial" charset="0"/>
              </a:rPr>
              <a:t>巨量資料管理</a:t>
            </a:r>
            <a:endParaRPr lang="zh-TW" altLang="en-US" b="0" dirty="0">
              <a:latin typeface="華康粗黑體" pitchFamily="49" charset="-120"/>
              <a:ea typeface="華康粗黑體" pitchFamily="49" charset="-120"/>
              <a:cs typeface="Arial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4228109" y="5013176"/>
            <a:ext cx="283021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zh-TW" altLang="en-US" kern="0" dirty="0" smtClean="0">
                <a:solidFill>
                  <a:schemeClr val="tx2"/>
                </a:solidFill>
                <a:latin typeface="華康粗明體" panose="02020709000000000000" pitchFamily="49" charset="-120"/>
                <a:ea typeface="華康粗明體" panose="02020709000000000000" pitchFamily="49" charset="-120"/>
              </a:rPr>
              <a:t>授課教師：</a:t>
            </a:r>
            <a:endParaRPr lang="zh-TW" altLang="zh-TW" kern="0" dirty="0" smtClean="0">
              <a:solidFill>
                <a:schemeClr val="tx2"/>
              </a:solidFill>
              <a:latin typeface="華康粗明體" panose="02020709000000000000" pitchFamily="49" charset="-120"/>
              <a:ea typeface="華康粗明體" panose="02020709000000000000" pitchFamily="49" charset="-120"/>
            </a:endParaRPr>
          </a:p>
        </p:txBody>
      </p:sp>
      <p:cxnSp>
        <p:nvCxnSpPr>
          <p:cNvPr id="8" name="直線接點 7"/>
          <p:cNvCxnSpPr/>
          <p:nvPr/>
        </p:nvCxnSpPr>
        <p:spPr>
          <a:xfrm>
            <a:off x="6721723" y="5475140"/>
            <a:ext cx="2414307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2267744" y="6263977"/>
            <a:ext cx="4355605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algn="ctr" eaLnBrk="1" hangingPunct="1"/>
            <a:r>
              <a:rPr lang="zh-TW" altLang="en-US" sz="1200" dirty="0" smtClean="0">
                <a:solidFill>
                  <a:schemeClr val="bg1"/>
                </a:solidFill>
                <a:latin typeface="新細明體" charset="-120"/>
              </a:rPr>
              <a:t>電子商務：數位</a:t>
            </a:r>
            <a:r>
              <a:rPr lang="zh-TW" altLang="en-US" sz="1200" dirty="0">
                <a:solidFill>
                  <a:schemeClr val="bg1"/>
                </a:solidFill>
                <a:latin typeface="新細明體" charset="-120"/>
              </a:rPr>
              <a:t>時代商</a:t>
            </a:r>
            <a:r>
              <a:rPr lang="zh-TW" altLang="en-US" sz="1200" dirty="0" smtClean="0">
                <a:solidFill>
                  <a:schemeClr val="bg1"/>
                </a:solidFill>
                <a:latin typeface="新細明體" charset="-120"/>
              </a:rPr>
              <a:t>機</a:t>
            </a:r>
            <a:r>
              <a:rPr lang="en-US" altLang="zh-TW" sz="1200" dirty="0" smtClean="0">
                <a:solidFill>
                  <a:schemeClr val="bg1"/>
                </a:solidFill>
              </a:rPr>
              <a:t>‧</a:t>
            </a:r>
            <a:r>
              <a:rPr lang="zh-TW" altLang="en-US" sz="1200" dirty="0" smtClean="0">
                <a:solidFill>
                  <a:schemeClr val="bg1"/>
                </a:solidFill>
                <a:latin typeface="新細明體" charset="-120"/>
              </a:rPr>
              <a:t>梁</a:t>
            </a:r>
            <a:r>
              <a:rPr lang="zh-TW" altLang="en-US" sz="1200" dirty="0">
                <a:solidFill>
                  <a:schemeClr val="bg1"/>
                </a:solidFill>
                <a:latin typeface="新細明體" charset="-120"/>
              </a:rPr>
              <a:t>定</a:t>
            </a:r>
            <a:r>
              <a:rPr lang="zh-TW" altLang="en-US" sz="1200" dirty="0" smtClean="0">
                <a:solidFill>
                  <a:schemeClr val="bg1"/>
                </a:solidFill>
                <a:latin typeface="新細明體" charset="-120"/>
              </a:rPr>
              <a:t>澎總編輯</a:t>
            </a:r>
            <a:r>
              <a:rPr lang="en-US" altLang="zh-TW" sz="1200" dirty="0" smtClean="0">
                <a:solidFill>
                  <a:schemeClr val="bg1"/>
                </a:solidFill>
              </a:rPr>
              <a:t>‧</a:t>
            </a:r>
            <a:r>
              <a:rPr lang="zh-TW" altLang="en-US" sz="1200" dirty="0">
                <a:solidFill>
                  <a:schemeClr val="bg1"/>
                </a:solidFill>
                <a:latin typeface="新細明體" charset="-120"/>
              </a:rPr>
              <a:t>前程</a:t>
            </a:r>
            <a:r>
              <a:rPr lang="zh-TW" altLang="en-US" sz="1200" dirty="0" smtClean="0">
                <a:solidFill>
                  <a:schemeClr val="bg1"/>
                </a:solidFill>
                <a:latin typeface="新細明體" charset="-120"/>
              </a:rPr>
              <a:t>文化 出版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660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en-US" altLang="zh-TW" dirty="0" smtClean="0"/>
              <a:t>N</a:t>
            </a:r>
            <a:r>
              <a:rPr lang="en-US" altLang="zh-TW" cap="none" dirty="0" smtClean="0"/>
              <a:t>etflix</a:t>
            </a:r>
            <a:r>
              <a:rPr lang="zh-TW" altLang="en-US" dirty="0" smtClean="0"/>
              <a:t>利用</a:t>
            </a:r>
            <a:r>
              <a:rPr lang="zh-TW" altLang="en-US" dirty="0"/>
              <a:t>巨量資料分析來</a:t>
            </a:r>
            <a:r>
              <a:rPr lang="zh-TW" altLang="en-US" dirty="0" smtClean="0"/>
              <a:t>創新</a:t>
            </a:r>
            <a:endParaRPr lang="en-US" altLang="zh-TW" dirty="0"/>
          </a:p>
        </p:txBody>
      </p:sp>
      <p:sp>
        <p:nvSpPr>
          <p:cNvPr id="4099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19256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zh-TW" dirty="0" smtClean="0"/>
              <a:t>這個</a:t>
            </a:r>
            <a:r>
              <a:rPr lang="zh-TW" altLang="zh-TW" dirty="0"/>
              <a:t>想法獲得行銷部門的支持，認為此舉會有新聞性，並透過比賽的過程讓社會大眾了解到</a:t>
            </a:r>
            <a:r>
              <a:rPr lang="en-US" altLang="zh-TW" dirty="0"/>
              <a:t>Netflix</a:t>
            </a:r>
            <a:r>
              <a:rPr lang="zh-TW" altLang="zh-TW" dirty="0"/>
              <a:t>先進的</a:t>
            </a:r>
            <a:r>
              <a:rPr lang="en-US" altLang="zh-TW" dirty="0"/>
              <a:t>IT</a:t>
            </a:r>
            <a:r>
              <a:rPr lang="zh-TW" altLang="zh-TW" dirty="0"/>
              <a:t>技術能力，對</a:t>
            </a:r>
            <a:r>
              <a:rPr lang="en-US" altLang="zh-TW" dirty="0"/>
              <a:t>Netflix</a:t>
            </a:r>
            <a:r>
              <a:rPr lang="zh-TW" altLang="zh-TW" dirty="0"/>
              <a:t>的形象有加分的效果。然而法務部門卻擔心此舉會有會員資料外洩之虞，</a:t>
            </a:r>
            <a:r>
              <a:rPr lang="zh-TW" altLang="zh-TW" dirty="0" smtClean="0"/>
              <a:t>將來有</a:t>
            </a:r>
            <a:r>
              <a:rPr lang="zh-TW" altLang="zh-TW" dirty="0"/>
              <a:t>可能產生對公司的集體訴訟，因此持反對立場。軟體部門則持中立立場，不過認為若要辦這樣的比賽，則應提供完整的資料，否則獲獎的系統將無法為公司所用。</a:t>
            </a:r>
          </a:p>
        </p:txBody>
      </p:sp>
    </p:spTree>
    <p:extLst>
      <p:ext uri="{BB962C8B-B14F-4D97-AF65-F5344CB8AC3E}">
        <p14:creationId xmlns:p14="http://schemas.microsoft.com/office/powerpoint/2010/main" val="39136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algn="ctr" eaLnBrk="1" hangingPunct="1"/>
            <a:r>
              <a:rPr lang="zh-TW" altLang="en-US" dirty="0" smtClean="0"/>
              <a:t>導論</a:t>
            </a:r>
            <a:endParaRPr lang="en-US" altLang="zh-TW" dirty="0"/>
          </a:p>
        </p:txBody>
      </p:sp>
      <p:sp>
        <p:nvSpPr>
          <p:cNvPr id="4099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dirty="0" smtClean="0"/>
              <a:t>一些</a:t>
            </a:r>
            <a:r>
              <a:rPr lang="zh-TW" altLang="en-US" dirty="0"/>
              <a:t>數據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手機和隨身碟：數十</a:t>
            </a:r>
            <a:r>
              <a:rPr lang="en-US" altLang="zh-TW" dirty="0"/>
              <a:t>GB or </a:t>
            </a:r>
            <a:r>
              <a:rPr lang="zh-TW" altLang="en-US" dirty="0"/>
              <a:t>數百本書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個人電腦：數百</a:t>
            </a:r>
            <a:r>
              <a:rPr lang="en-US" altLang="zh-TW" dirty="0"/>
              <a:t>GB</a:t>
            </a:r>
            <a:r>
              <a:rPr lang="zh-TW" altLang="en-US" dirty="0"/>
              <a:t>或</a:t>
            </a:r>
            <a:r>
              <a:rPr lang="en-US" altLang="zh-TW" dirty="0"/>
              <a:t>1TB or </a:t>
            </a:r>
            <a:r>
              <a:rPr lang="zh-TW" altLang="en-US" dirty="0"/>
              <a:t>數千或數萬本書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伺服器：數</a:t>
            </a:r>
            <a:r>
              <a:rPr lang="en-US" altLang="zh-TW" dirty="0"/>
              <a:t>TB</a:t>
            </a:r>
            <a:r>
              <a:rPr lang="zh-TW" altLang="en-US" dirty="0"/>
              <a:t>或數十萬本書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叢集式的系統：數</a:t>
            </a:r>
            <a:r>
              <a:rPr lang="en-US" altLang="zh-TW" dirty="0" smtClean="0"/>
              <a:t>PB</a:t>
            </a:r>
            <a:r>
              <a:rPr lang="zh-TW" altLang="en-US" dirty="0" smtClean="0"/>
              <a:t>（</a:t>
            </a:r>
            <a:r>
              <a:rPr lang="en-US" altLang="zh-TW" dirty="0" smtClean="0"/>
              <a:t>1015</a:t>
            </a:r>
            <a:r>
              <a:rPr lang="zh-TW" altLang="en-US" dirty="0" smtClean="0"/>
              <a:t>）</a:t>
            </a:r>
            <a:endParaRPr lang="en-US" altLang="zh-TW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網路上的資料：數</a:t>
            </a:r>
            <a:r>
              <a:rPr lang="en-US" altLang="zh-TW" dirty="0" smtClean="0"/>
              <a:t>ZB</a:t>
            </a:r>
            <a:r>
              <a:rPr lang="zh-TW" altLang="en-US" dirty="0" smtClean="0"/>
              <a:t>（</a:t>
            </a:r>
            <a:r>
              <a:rPr lang="en-US" altLang="zh-TW" dirty="0" smtClean="0"/>
              <a:t>1021</a:t>
            </a:r>
            <a:r>
              <a:rPr lang="zh-TW" altLang="en-US" dirty="0" smtClean="0"/>
              <a:t>）</a:t>
            </a:r>
            <a:endParaRPr lang="en-US" altLang="zh-TW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616946" y="-3601017"/>
            <a:ext cx="468001" cy="7687347"/>
            <a:chOff x="-37326" y="1183"/>
            <a:chExt cx="432004" cy="4765688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90000" y="253857"/>
              <a:ext cx="937348" cy="432000"/>
            </a:xfrm>
            <a:prstGeom prst="homePlate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 </a:t>
              </a:r>
              <a:r>
                <a:rPr lang="zh-TW" altLang="en-US" dirty="0" smtClea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導論</a:t>
              </a:r>
              <a:endParaRPr lang="zh-TW" alt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4" y="9721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7" y="159957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23662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7" y="2875144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7" y="351349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7" y="4160309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pic>
        <p:nvPicPr>
          <p:cNvPr id="14338" name="Picture 2" descr="C:\Users\NO38\Desktop\書籍\IM111電子商務\IM111ppt\小圖\02-15-55-6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4823656"/>
            <a:ext cx="2826219" cy="1610945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170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algn="ctr" eaLnBrk="1" hangingPunct="1"/>
            <a:r>
              <a:rPr lang="zh-TW" altLang="en-US" dirty="0" smtClean="0"/>
              <a:t>導論</a:t>
            </a:r>
            <a:endParaRPr lang="en-US" altLang="zh-TW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616946" y="-3601017"/>
            <a:ext cx="468001" cy="7687347"/>
            <a:chOff x="-37326" y="1183"/>
            <a:chExt cx="432004" cy="4765688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90000" y="253857"/>
              <a:ext cx="937348" cy="432000"/>
            </a:xfrm>
            <a:prstGeom prst="homePlate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 </a:t>
              </a:r>
              <a:r>
                <a:rPr lang="zh-TW" altLang="en-US" dirty="0" smtClea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導論</a:t>
              </a:r>
              <a:endParaRPr lang="zh-TW" alt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4" y="9721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7" y="159957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23662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7" y="2875144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7" y="351349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7" y="4160309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pic>
        <p:nvPicPr>
          <p:cNvPr id="1026" name="Picture 2" descr="C:\Users\NO38\Desktop\書籍\IM111電子商務\低解析\圖14-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551" y="1359111"/>
            <a:ext cx="7987906" cy="506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88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algn="ctr" eaLnBrk="1" hangingPunct="1"/>
            <a:r>
              <a:rPr lang="zh-TW" altLang="en-US" dirty="0" smtClean="0"/>
              <a:t>導論</a:t>
            </a:r>
            <a:endParaRPr lang="en-US" altLang="zh-TW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616946" y="-3601017"/>
            <a:ext cx="468001" cy="7687347"/>
            <a:chOff x="-37326" y="1183"/>
            <a:chExt cx="432004" cy="4765688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90000" y="253857"/>
              <a:ext cx="937348" cy="432000"/>
            </a:xfrm>
            <a:prstGeom prst="homePlate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 </a:t>
              </a:r>
              <a:r>
                <a:rPr lang="zh-TW" altLang="en-US" dirty="0" smtClea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導論</a:t>
              </a:r>
              <a:endParaRPr lang="zh-TW" alt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4" y="9721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7" y="159957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23662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7" y="2875144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7" y="351349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7" y="4160309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dirty="0" smtClean="0"/>
              <a:t>迫切</a:t>
            </a:r>
            <a:r>
              <a:rPr lang="zh-TW" altLang="en-US" dirty="0"/>
              <a:t>的分析需求</a:t>
            </a:r>
            <a:endParaRPr lang="en-US" altLang="zh-TW" dirty="0"/>
          </a:p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endParaRPr lang="zh-TW" altLang="en-US" dirty="0" smtClean="0"/>
          </a:p>
        </p:txBody>
      </p:sp>
      <p:pic>
        <p:nvPicPr>
          <p:cNvPr id="21" name="圖片 20" descr="螢幕擷取畫面 (27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02597" y="2228998"/>
            <a:ext cx="7338807" cy="412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73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algn="ctr" eaLnBrk="1" hangingPunct="1"/>
            <a:r>
              <a:rPr lang="zh-TW" altLang="en-US" dirty="0" smtClean="0"/>
              <a:t>導論</a:t>
            </a:r>
            <a:endParaRPr lang="en-US" altLang="zh-TW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616946" y="-3601017"/>
            <a:ext cx="468001" cy="7687347"/>
            <a:chOff x="-37326" y="1183"/>
            <a:chExt cx="432004" cy="4765688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90000" y="253857"/>
              <a:ext cx="937348" cy="432000"/>
            </a:xfrm>
            <a:prstGeom prst="homePlate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 </a:t>
              </a:r>
              <a:r>
                <a:rPr lang="zh-TW" altLang="en-US" dirty="0" smtClean="0">
                  <a:solidFill>
                    <a:sysClr val="windowText" lastClr="000000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導論</a:t>
              </a:r>
              <a:endParaRPr lang="zh-TW" alt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4" y="9721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7" y="159957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23662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7" y="2875144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7" y="351349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7" y="4160309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dirty="0" smtClean="0"/>
              <a:t>Data </a:t>
            </a:r>
            <a:r>
              <a:rPr lang="en-US" altLang="zh-TW" dirty="0"/>
              <a:t>Analytics </a:t>
            </a:r>
            <a:r>
              <a:rPr lang="en-US" altLang="zh-TW" dirty="0" smtClean="0"/>
              <a:t>Programs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/>
              <a:t>Programs by Regions </a:t>
            </a:r>
          </a:p>
          <a:p>
            <a:endParaRPr lang="en-US" altLang="en-US" dirty="0"/>
          </a:p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endParaRPr lang="en-US" altLang="zh-TW" dirty="0"/>
          </a:p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endParaRPr lang="en-US" altLang="zh-TW" dirty="0"/>
          </a:p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endParaRPr lang="zh-TW" altLang="en-US" dirty="0" smtClean="0"/>
          </a:p>
        </p:txBody>
      </p:sp>
      <p:graphicFrame>
        <p:nvGraphicFramePr>
          <p:cNvPr id="22" name="表格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275178"/>
              </p:ext>
            </p:extLst>
          </p:nvPr>
        </p:nvGraphicFramePr>
        <p:xfrm>
          <a:off x="2870368" y="2597156"/>
          <a:ext cx="3403264" cy="387881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01632"/>
                <a:gridCol w="1701632"/>
              </a:tblGrid>
              <a:tr h="274391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Country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Count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274391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USA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52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274391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UK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9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274391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Ireland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4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274391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Asia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3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274391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Spain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2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2743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 smtClean="0"/>
                        <a:t>Belgium</a:t>
                      </a:r>
                      <a:endParaRPr lang="zh-TW" altLang="en-US" sz="1400" dirty="0" smtClean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274391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Canada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274391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France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274391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Hungary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274391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Latin America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480185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Middle East and Africa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  <a:tr h="274391"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Sweden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  <a:tc>
                  <a:txBody>
                    <a:bodyPr/>
                    <a:lstStyle/>
                    <a:p>
                      <a:r>
                        <a:rPr lang="en-US" altLang="zh-TW" sz="1400" dirty="0" smtClean="0"/>
                        <a:t>1</a:t>
                      </a:r>
                      <a:endParaRPr lang="zh-TW" altLang="en-US" sz="1400" dirty="0"/>
                    </a:p>
                  </a:txBody>
                  <a:tcPr marL="68598" marR="68598" marT="34299" marB="34299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693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zh-TW" altLang="en-US" dirty="0" smtClean="0"/>
              <a:t>網路</a:t>
            </a:r>
            <a:r>
              <a:rPr lang="zh-TW" altLang="en-US" dirty="0"/>
              <a:t>資料</a:t>
            </a:r>
            <a:r>
              <a:rPr lang="zh-TW" altLang="en-US" dirty="0" smtClean="0"/>
              <a:t>種類</a:t>
            </a:r>
            <a:endParaRPr lang="en-US" altLang="zh-TW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6106" y="-3920178"/>
            <a:ext cx="467999" cy="8325663"/>
            <a:chOff x="-37327" y="1183"/>
            <a:chExt cx="432002" cy="5161404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479701" y="1086021"/>
              <a:ext cx="1316751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網路資料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7" y="199529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323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70860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09206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60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95000"/>
              </a:lnSpc>
              <a:spcBef>
                <a:spcPts val="700"/>
              </a:spcBef>
              <a:buFont typeface="Arial" charset="0"/>
              <a:buChar char="•"/>
            </a:pPr>
            <a:r>
              <a:rPr lang="zh-TW" altLang="en-US" dirty="0" smtClean="0"/>
              <a:t>公</a:t>
            </a:r>
            <a:r>
              <a:rPr lang="zh-TW" altLang="en-US" dirty="0"/>
              <a:t>部門資料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電子化政府的服務和政令宣導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en-US" altLang="zh-TW" dirty="0" smtClean="0"/>
              <a:t>Open Data Movement</a:t>
            </a:r>
            <a:endParaRPr lang="en-US" altLang="zh-TW" dirty="0"/>
          </a:p>
          <a:p>
            <a:pPr marL="342900" indent="-342900" algn="just" defTabSz="914400" eaLnBrk="0" fontAlgn="base" hangingPunct="0">
              <a:lnSpc>
                <a:spcPct val="95000"/>
              </a:lnSpc>
              <a:spcBef>
                <a:spcPts val="700"/>
              </a:spcBef>
              <a:buFont typeface="Arial" charset="0"/>
              <a:buChar char="•"/>
            </a:pPr>
            <a:r>
              <a:rPr lang="zh-TW" altLang="en-US" dirty="0"/>
              <a:t>私部門資料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公司產品和服務資訊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財務報表和內部文件</a:t>
            </a:r>
          </a:p>
          <a:p>
            <a:pPr marL="342900" indent="-342900" algn="just" defTabSz="914400" eaLnBrk="0" fontAlgn="base" hangingPunct="0">
              <a:lnSpc>
                <a:spcPct val="95000"/>
              </a:lnSpc>
              <a:spcBef>
                <a:spcPts val="700"/>
              </a:spcBef>
              <a:buFont typeface="Arial" charset="0"/>
              <a:buChar char="•"/>
            </a:pPr>
            <a:r>
              <a:rPr lang="zh-TW" altLang="en-US" dirty="0"/>
              <a:t>使用者自行產生的</a:t>
            </a:r>
            <a:r>
              <a:rPr lang="zh-TW" altLang="en-US" dirty="0" smtClean="0"/>
              <a:t>資料（</a:t>
            </a:r>
            <a:r>
              <a:rPr lang="en-US" altLang="zh-TW" dirty="0" smtClean="0"/>
              <a:t>UGC</a:t>
            </a:r>
            <a:r>
              <a:rPr lang="zh-TW" altLang="en-US" dirty="0" smtClean="0"/>
              <a:t>）</a:t>
            </a:r>
            <a:endParaRPr lang="en-US" altLang="zh-TW" dirty="0"/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電子郵件資料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討論版資料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zh-TW" altLang="en-US" dirty="0" smtClean="0"/>
              <a:t>社會網路資料</a:t>
            </a:r>
            <a:endParaRPr lang="zh-TW" altLang="en-US" dirty="0"/>
          </a:p>
        </p:txBody>
      </p:sp>
      <p:pic>
        <p:nvPicPr>
          <p:cNvPr id="2050" name="Picture 2" descr="C:\Users\NO38\Desktop\書籍\IM111電子商務\IM111ppt\小圖\images (1)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03"/>
          <a:stretch/>
        </p:blipFill>
        <p:spPr bwMode="auto">
          <a:xfrm>
            <a:off x="6029577" y="2826432"/>
            <a:ext cx="2609850" cy="1657902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321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zh-TW" altLang="en-US" dirty="0" smtClean="0"/>
              <a:t>網路</a:t>
            </a:r>
            <a:r>
              <a:rPr lang="zh-TW" altLang="en-US" dirty="0"/>
              <a:t>資料</a:t>
            </a:r>
            <a:r>
              <a:rPr lang="zh-TW" altLang="en-US" dirty="0" smtClean="0"/>
              <a:t>種類</a:t>
            </a:r>
            <a:endParaRPr lang="en-US" altLang="zh-TW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6106" y="-3920178"/>
            <a:ext cx="467999" cy="8325663"/>
            <a:chOff x="-37327" y="1183"/>
            <a:chExt cx="432002" cy="5161404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479701" y="1086021"/>
              <a:ext cx="1316751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網路資料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7" y="199529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323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70860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09206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60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95000"/>
              </a:lnSpc>
              <a:spcBef>
                <a:spcPts val="700"/>
              </a:spcBef>
              <a:buFont typeface="Arial" charset="0"/>
              <a:buChar char="•"/>
            </a:pPr>
            <a:r>
              <a:rPr lang="zh-TW" altLang="en-US" dirty="0" smtClean="0"/>
              <a:t>知名</a:t>
            </a:r>
            <a:r>
              <a:rPr lang="en-US" altLang="zh-TW" dirty="0"/>
              <a:t>UGC</a:t>
            </a:r>
            <a:r>
              <a:rPr lang="zh-TW" altLang="en-US" dirty="0" smtClean="0"/>
              <a:t>網站</a:t>
            </a:r>
            <a:endParaRPr lang="en-US" altLang="zh-TW" dirty="0" smtClean="0"/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台灣</a:t>
            </a:r>
          </a:p>
          <a:p>
            <a:pPr marL="1177200" lvl="3" indent="-342900" defTabSz="914400" fontAlgn="base">
              <a:lnSpc>
                <a:spcPct val="95000"/>
              </a:lnSpc>
              <a:spcBef>
                <a:spcPts val="700"/>
              </a:spcBef>
              <a:buFont typeface="Wingdings" panose="05000000000000000000" pitchFamily="2" charset="2"/>
              <a:buChar char="Ø"/>
            </a:pPr>
            <a:r>
              <a:rPr lang="en-US" altLang="zh-TW" dirty="0" err="1" smtClean="0"/>
              <a:t>PTT</a:t>
            </a:r>
            <a:r>
              <a:rPr lang="en-US" altLang="en-US" dirty="0" err="1" smtClean="0"/>
              <a:t>、</a:t>
            </a:r>
            <a:r>
              <a:rPr lang="en-US" altLang="zh-TW" dirty="0" err="1" smtClean="0"/>
              <a:t>Facebook</a:t>
            </a:r>
            <a:r>
              <a:rPr lang="en-US" altLang="en-US" dirty="0" err="1" smtClean="0"/>
              <a:t>、</a:t>
            </a:r>
            <a:r>
              <a:rPr lang="en-US" altLang="zh-TW" dirty="0" err="1" smtClean="0"/>
              <a:t>Google</a:t>
            </a:r>
            <a:r>
              <a:rPr lang="zh-TW" altLang="en-US" dirty="0"/>
              <a:t> </a:t>
            </a:r>
            <a:r>
              <a:rPr lang="en-US" altLang="zh-TW" dirty="0" smtClean="0"/>
              <a:t>Handout</a:t>
            </a:r>
            <a:r>
              <a:rPr lang="en-US" altLang="en-US" dirty="0" smtClean="0"/>
              <a:t>、</a:t>
            </a:r>
            <a:r>
              <a:rPr lang="en-US" altLang="zh-TW" dirty="0" smtClean="0"/>
              <a:t>tripadvisor</a:t>
            </a:r>
            <a:r>
              <a:rPr lang="en-US" altLang="en-US" dirty="0" smtClean="0"/>
              <a:t>、</a:t>
            </a:r>
            <a:r>
              <a:rPr lang="en-US" altLang="zh-TW" dirty="0" smtClean="0"/>
              <a:t>Mobile01</a:t>
            </a:r>
            <a:endParaRPr lang="en-US" altLang="zh-TW" dirty="0"/>
          </a:p>
          <a:p>
            <a:pPr marL="1177200" lvl="3" indent="-342900" algn="just" defTabSz="914400" fontAlgn="base">
              <a:lnSpc>
                <a:spcPct val="95000"/>
              </a:lnSpc>
              <a:spcBef>
                <a:spcPts val="700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LINE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大陸</a:t>
            </a:r>
          </a:p>
          <a:p>
            <a:pPr marL="1177200" lvl="3" indent="-342900" algn="just" defTabSz="914400" fontAlgn="base">
              <a:lnSpc>
                <a:spcPct val="95000"/>
              </a:lnSpc>
              <a:spcBef>
                <a:spcPts val="700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新浪微博、人人網、</a:t>
            </a:r>
            <a:r>
              <a:rPr lang="en-US" altLang="zh-TW" dirty="0"/>
              <a:t>QQ</a:t>
            </a:r>
            <a:r>
              <a:rPr lang="zh-TW" altLang="en-US" dirty="0"/>
              <a:t>空間</a:t>
            </a:r>
          </a:p>
          <a:p>
            <a:pPr marL="1177200" lvl="3" indent="-342900" algn="just" defTabSz="914400" fontAlgn="base">
              <a:lnSpc>
                <a:spcPct val="95000"/>
              </a:lnSpc>
              <a:spcBef>
                <a:spcPts val="700"/>
              </a:spcBef>
              <a:buFont typeface="Wingdings" panose="05000000000000000000" pitchFamily="2" charset="2"/>
              <a:buChar char="Ø"/>
            </a:pPr>
            <a:r>
              <a:rPr lang="en-US" altLang="zh-TW" dirty="0" err="1"/>
              <a:t>WeChat</a:t>
            </a:r>
            <a:endParaRPr lang="en-US" altLang="zh-TW" dirty="0"/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其他</a:t>
            </a:r>
          </a:p>
          <a:p>
            <a:pPr marL="1177200" lvl="3" indent="-342900" algn="just" defTabSz="914400" fontAlgn="base">
              <a:lnSpc>
                <a:spcPct val="95000"/>
              </a:lnSpc>
              <a:spcBef>
                <a:spcPts val="700"/>
              </a:spcBef>
              <a:buFont typeface="Wingdings" panose="05000000000000000000" pitchFamily="2" charset="2"/>
              <a:buChar char="Ø"/>
            </a:pPr>
            <a:r>
              <a:rPr lang="en-US" altLang="zh-TW" dirty="0" err="1"/>
              <a:t>Twitter</a:t>
            </a:r>
            <a:r>
              <a:rPr lang="en-US" altLang="en-US" dirty="0" err="1"/>
              <a:t>、</a:t>
            </a:r>
            <a:r>
              <a:rPr lang="en-US" altLang="zh-TW" dirty="0" err="1"/>
              <a:t>LinkedIn</a:t>
            </a:r>
            <a:r>
              <a:rPr lang="en-US" altLang="en-US" dirty="0" err="1"/>
              <a:t>、</a:t>
            </a:r>
            <a:r>
              <a:rPr lang="en-US" altLang="zh-TW" dirty="0" err="1"/>
              <a:t>Plurk</a:t>
            </a:r>
            <a:r>
              <a:rPr lang="en-US" altLang="en-US" dirty="0" err="1"/>
              <a:t>、</a:t>
            </a:r>
            <a:r>
              <a:rPr lang="en-US" altLang="zh-TW" dirty="0" err="1"/>
              <a:t>Orkut</a:t>
            </a:r>
            <a:r>
              <a:rPr lang="en-US" altLang="en-US" dirty="0" err="1"/>
              <a:t>、</a:t>
            </a:r>
            <a:r>
              <a:rPr lang="en-US" altLang="zh-TW" dirty="0" err="1"/>
              <a:t>MySpace</a:t>
            </a:r>
            <a:endParaRPr lang="en-US" altLang="zh-TW" dirty="0"/>
          </a:p>
          <a:p>
            <a:pPr marL="1177200" lvl="3" indent="-342900" algn="just" defTabSz="914400" fontAlgn="base">
              <a:lnSpc>
                <a:spcPct val="95000"/>
              </a:lnSpc>
              <a:spcBef>
                <a:spcPts val="700"/>
              </a:spcBef>
              <a:buFont typeface="Wingdings" panose="05000000000000000000" pitchFamily="2" charset="2"/>
              <a:buChar char="Ø"/>
            </a:pPr>
            <a:r>
              <a:rPr lang="en-US" altLang="zh-TW" dirty="0" smtClean="0"/>
              <a:t>WhatsApp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23747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zh-TW" altLang="en-US" dirty="0" smtClean="0"/>
              <a:t>網路</a:t>
            </a:r>
            <a:r>
              <a:rPr lang="zh-TW" altLang="en-US" dirty="0"/>
              <a:t>資料</a:t>
            </a:r>
            <a:r>
              <a:rPr lang="zh-TW" altLang="en-US" dirty="0" smtClean="0"/>
              <a:t>種類</a:t>
            </a:r>
            <a:endParaRPr lang="en-US" altLang="zh-TW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6106" y="-3920178"/>
            <a:ext cx="467999" cy="8325663"/>
            <a:chOff x="-37327" y="1183"/>
            <a:chExt cx="432002" cy="5161404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479701" y="1086021"/>
              <a:ext cx="1316751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網路資料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7" y="199529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323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70860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09206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60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95000"/>
              </a:lnSpc>
              <a:spcBef>
                <a:spcPts val="700"/>
              </a:spcBef>
              <a:buFont typeface="Arial" charset="0"/>
              <a:buChar char="•"/>
            </a:pPr>
            <a:r>
              <a:rPr lang="en-US" altLang="zh-TW" dirty="0" err="1" smtClean="0"/>
              <a:t>tripadvisor</a:t>
            </a:r>
            <a:r>
              <a:rPr lang="zh-TW" altLang="en-US" dirty="0" smtClean="0"/>
              <a:t>資料</a:t>
            </a:r>
            <a:r>
              <a:rPr lang="zh-TW" altLang="en-US" dirty="0"/>
              <a:t>範例</a:t>
            </a:r>
            <a:endParaRPr lang="en-US" altLang="zh-TW" dirty="0"/>
          </a:p>
        </p:txBody>
      </p:sp>
      <p:pic>
        <p:nvPicPr>
          <p:cNvPr id="21" name="圖片 20" descr="未命名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05626" y="2132856"/>
            <a:ext cx="6732749" cy="428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3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zh-TW" altLang="en-US" dirty="0" smtClean="0"/>
              <a:t>網路</a:t>
            </a:r>
            <a:r>
              <a:rPr lang="zh-TW" altLang="en-US" dirty="0"/>
              <a:t>資料</a:t>
            </a:r>
            <a:r>
              <a:rPr lang="zh-TW" altLang="en-US" dirty="0" smtClean="0"/>
              <a:t>種類</a:t>
            </a:r>
            <a:endParaRPr lang="en-US" altLang="zh-TW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6106" y="-3920178"/>
            <a:ext cx="467999" cy="8325663"/>
            <a:chOff x="-37327" y="1183"/>
            <a:chExt cx="432002" cy="5161404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479701" y="1086021"/>
              <a:ext cx="1316751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網路資料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7" y="199529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323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70860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09206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60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pic>
        <p:nvPicPr>
          <p:cNvPr id="23" name="內容版面配置區 3" descr="畫面剪輯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329587"/>
            <a:ext cx="4601998" cy="4989987"/>
          </a:xfrm>
          <a:prstGeom prst="rect">
            <a:avLst/>
          </a:prstGeom>
        </p:spPr>
      </p:pic>
      <p:pic>
        <p:nvPicPr>
          <p:cNvPr id="24" name="圖片 23" descr="畫面剪輯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35"/>
          <a:stretch/>
        </p:blipFill>
        <p:spPr>
          <a:xfrm>
            <a:off x="5180274" y="1392306"/>
            <a:ext cx="3110427" cy="4990398"/>
          </a:xfrm>
          <a:prstGeom prst="rect">
            <a:avLst/>
          </a:prstGeom>
        </p:spPr>
      </p:pic>
      <p:cxnSp>
        <p:nvCxnSpPr>
          <p:cNvPr id="25" name="直線單箭頭接點 24"/>
          <p:cNvCxnSpPr/>
          <p:nvPr/>
        </p:nvCxnSpPr>
        <p:spPr>
          <a:xfrm flipV="1">
            <a:off x="3893843" y="1556792"/>
            <a:ext cx="1902293" cy="387012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/>
          <p:nvPr/>
        </p:nvCxnSpPr>
        <p:spPr>
          <a:xfrm flipV="1">
            <a:off x="4961710" y="3573016"/>
            <a:ext cx="334087" cy="115212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670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en-US" altLang="zh-TW" dirty="0" smtClean="0"/>
              <a:t>UGC</a:t>
            </a:r>
            <a:r>
              <a:rPr lang="zh-TW" altLang="en-US" dirty="0"/>
              <a:t>特性</a:t>
            </a:r>
            <a:endParaRPr lang="en-US" altLang="zh-TW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6106" y="-3920178"/>
            <a:ext cx="467999" cy="8325663"/>
            <a:chOff x="-37327" y="1183"/>
            <a:chExt cx="432002" cy="5161404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479701" y="1086021"/>
              <a:ext cx="1316751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網路資料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7" y="199529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323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70860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09206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60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95000"/>
              </a:lnSpc>
              <a:spcBef>
                <a:spcPts val="700"/>
              </a:spcBef>
              <a:buFont typeface="Arial" charset="0"/>
              <a:buChar char="•"/>
            </a:pPr>
            <a:r>
              <a:rPr lang="zh-TW" altLang="en-US" dirty="0" smtClean="0"/>
              <a:t>結構</a:t>
            </a:r>
            <a:r>
              <a:rPr lang="zh-TW" altLang="en-US" dirty="0"/>
              <a:t>性資料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en-US" altLang="zh-TW" dirty="0"/>
              <a:t>PO</a:t>
            </a:r>
            <a:r>
              <a:rPr lang="zh-TW" altLang="en-US" dirty="0"/>
              <a:t>文的</a:t>
            </a:r>
            <a:r>
              <a:rPr lang="en-US" altLang="zh-TW" dirty="0"/>
              <a:t>Meta data</a:t>
            </a:r>
          </a:p>
          <a:p>
            <a:pPr marL="1177200" lvl="3" indent="-342900" defTabSz="914400" fontAlgn="base">
              <a:lnSpc>
                <a:spcPct val="95000"/>
              </a:lnSpc>
              <a:spcBef>
                <a:spcPts val="700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評論對象、評論者、旅遊型態、各個構面的評價</a:t>
            </a:r>
          </a:p>
          <a:p>
            <a:pPr marL="342900" indent="-342900" algn="just" defTabSz="914400" eaLnBrk="0" fontAlgn="base" hangingPunct="0">
              <a:lnSpc>
                <a:spcPct val="95000"/>
              </a:lnSpc>
              <a:spcBef>
                <a:spcPts val="700"/>
              </a:spcBef>
              <a:buFont typeface="Arial" charset="0"/>
              <a:buChar char="•"/>
            </a:pPr>
            <a:r>
              <a:rPr lang="zh-TW" altLang="en-US" dirty="0"/>
              <a:t>非結構性資料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en-US" altLang="zh-TW" dirty="0"/>
              <a:t>PO</a:t>
            </a:r>
            <a:r>
              <a:rPr lang="zh-TW" altLang="en-US" dirty="0"/>
              <a:t>文本身</a:t>
            </a:r>
          </a:p>
          <a:p>
            <a:pPr marL="1177200" lvl="3" indent="-342900" defTabSz="914400" fontAlgn="base">
              <a:lnSpc>
                <a:spcPct val="95000"/>
              </a:lnSpc>
              <a:spcBef>
                <a:spcPts val="700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可以歸納出其討論議題和看法</a:t>
            </a:r>
          </a:p>
          <a:p>
            <a:pPr marL="342900" indent="-342900" algn="just" defTabSz="914400" eaLnBrk="0" fontAlgn="base" hangingPunct="0">
              <a:lnSpc>
                <a:spcPct val="95000"/>
              </a:lnSpc>
              <a:spcBef>
                <a:spcPts val="700"/>
              </a:spcBef>
              <a:buFont typeface="Arial" charset="0"/>
              <a:buChar char="•"/>
            </a:pPr>
            <a:r>
              <a:rPr lang="zh-TW" altLang="en-US" dirty="0" smtClean="0"/>
              <a:t>網路型資料</a:t>
            </a:r>
            <a:endParaRPr lang="zh-TW" altLang="en-US" dirty="0"/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使用者與使用者間的</a:t>
            </a:r>
            <a:r>
              <a:rPr lang="zh-TW" altLang="en-US" dirty="0" smtClean="0"/>
              <a:t>關係（好友</a:t>
            </a:r>
            <a:r>
              <a:rPr lang="zh-TW" altLang="en-US" dirty="0"/>
              <a:t>、跟進、</a:t>
            </a:r>
            <a:r>
              <a:rPr lang="zh-TW" altLang="en-US" dirty="0" smtClean="0"/>
              <a:t>信任）</a:t>
            </a:r>
            <a:endParaRPr lang="en-US" altLang="zh-TW" dirty="0"/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en-US" altLang="zh-TW" dirty="0"/>
              <a:t>PO</a:t>
            </a:r>
            <a:r>
              <a:rPr lang="zh-TW" altLang="en-US" dirty="0"/>
              <a:t>文與</a:t>
            </a:r>
            <a:r>
              <a:rPr lang="en-US" altLang="zh-TW" dirty="0"/>
              <a:t>PO</a:t>
            </a:r>
            <a:r>
              <a:rPr lang="zh-TW" altLang="en-US" dirty="0"/>
              <a:t>文間的</a:t>
            </a:r>
            <a:r>
              <a:rPr lang="zh-TW" altLang="en-US" dirty="0" smtClean="0"/>
              <a:t>關係（回覆</a:t>
            </a:r>
            <a:r>
              <a:rPr lang="zh-TW" altLang="en-US" dirty="0"/>
              <a:t>、引述、推</a:t>
            </a:r>
            <a:r>
              <a:rPr lang="zh-TW" altLang="en-US" dirty="0" smtClean="0"/>
              <a:t>文）</a:t>
            </a:r>
            <a:endParaRPr lang="en-US" altLang="zh-TW" dirty="0"/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00"/>
              </a:spcBef>
              <a:buFont typeface="Times New Roman" panose="02020603050405020304" pitchFamily="18" charset="0"/>
              <a:buChar char="−"/>
            </a:pPr>
            <a:r>
              <a:rPr lang="en-US" altLang="zh-TW" dirty="0"/>
              <a:t>PO</a:t>
            </a:r>
            <a:r>
              <a:rPr lang="zh-TW" altLang="en-US" dirty="0"/>
              <a:t>文與使用者間的</a:t>
            </a:r>
            <a:r>
              <a:rPr lang="zh-TW" altLang="en-US" dirty="0" smtClean="0"/>
              <a:t>關係（作者</a:t>
            </a:r>
            <a:r>
              <a:rPr lang="zh-TW" altLang="en-US" dirty="0"/>
              <a:t>、讚、</a:t>
            </a:r>
            <a:r>
              <a:rPr lang="zh-TW" altLang="en-US" dirty="0" smtClean="0"/>
              <a:t>噓）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0156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3221497" y="2708920"/>
            <a:ext cx="3025124" cy="2376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11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anchor="ctr" anchorCtr="0"/>
          <a:lstStyle/>
          <a:p>
            <a:pPr algn="ctr"/>
            <a:r>
              <a:rPr lang="zh-TW" altLang="en-US" sz="4000" b="0" dirty="0" smtClean="0"/>
              <a:t>摘要</a:t>
            </a:r>
            <a:endParaRPr lang="zh-TW" altLang="en-US" sz="4000" b="0" dirty="0"/>
          </a:p>
        </p:txBody>
      </p:sp>
      <p:sp>
        <p:nvSpPr>
          <p:cNvPr id="12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4525963"/>
          </a:xfrm>
        </p:spPr>
        <p:txBody>
          <a:bodyPr>
            <a:noAutofit/>
          </a:bodyPr>
          <a:lstStyle/>
          <a:p>
            <a:pPr marL="342900" indent="-342900" algn="just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</a:pPr>
            <a:r>
              <a:rPr kumimoji="1" lang="en-US" altLang="zh-TW" dirty="0" smtClean="0"/>
              <a:t>14.</a:t>
            </a:r>
            <a:r>
              <a:rPr kumimoji="1" lang="en-US" altLang="zh-TW" sz="3200" dirty="0" smtClean="0">
                <a:solidFill>
                  <a:schemeClr val="tx2"/>
                </a:solidFill>
              </a:rPr>
              <a:t>1</a:t>
            </a:r>
            <a:r>
              <a:rPr kumimoji="1" lang="zh-TW" altLang="en-US" sz="3200" dirty="0" smtClean="0">
                <a:solidFill>
                  <a:schemeClr val="tx2"/>
                </a:solidFill>
              </a:rPr>
              <a:t> 導論</a:t>
            </a:r>
            <a:endParaRPr lang="zh-TW" altLang="en-US" dirty="0"/>
          </a:p>
          <a:p>
            <a:pPr marL="342900" indent="-34290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altLang="zh-TW" dirty="0" smtClean="0"/>
              <a:t>14.2</a:t>
            </a:r>
            <a:r>
              <a:rPr lang="zh-TW" altLang="en-US" dirty="0" smtClean="0"/>
              <a:t> 網路資料</a:t>
            </a:r>
            <a:endParaRPr lang="zh-TW" altLang="en-US" dirty="0"/>
          </a:p>
          <a:p>
            <a:pPr marL="342900" indent="-34290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altLang="zh-TW" dirty="0" smtClean="0"/>
              <a:t>14.3</a:t>
            </a:r>
            <a:r>
              <a:rPr lang="zh-TW" altLang="en-US" dirty="0" smtClean="0"/>
              <a:t> 網路文章的探勘</a:t>
            </a:r>
            <a:endParaRPr lang="zh-TW" altLang="en-US" dirty="0"/>
          </a:p>
          <a:p>
            <a:pPr marL="342900" indent="-34290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altLang="zh-TW" dirty="0" smtClean="0"/>
              <a:t>14.4</a:t>
            </a:r>
            <a:r>
              <a:rPr lang="zh-TW" altLang="en-US" dirty="0" smtClean="0"/>
              <a:t> 社群資料的探勘</a:t>
            </a:r>
            <a:endParaRPr lang="zh-TW" altLang="en-US" dirty="0"/>
          </a:p>
          <a:p>
            <a:pPr marL="342900" indent="-34290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altLang="zh-TW" dirty="0" smtClean="0"/>
              <a:t>14.5</a:t>
            </a:r>
            <a:r>
              <a:rPr lang="zh-TW" altLang="en-US" dirty="0" smtClean="0"/>
              <a:t> 行動資料的探勘</a:t>
            </a:r>
            <a:endParaRPr lang="en-US" altLang="zh-TW" dirty="0" smtClean="0"/>
          </a:p>
          <a:p>
            <a:pPr marL="342900" indent="-34290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altLang="zh-TW" dirty="0" smtClean="0"/>
              <a:t>14.6</a:t>
            </a:r>
            <a:r>
              <a:rPr lang="zh-TW" altLang="en-US" dirty="0" smtClean="0"/>
              <a:t> 巨量資料處理技術</a:t>
            </a:r>
            <a:endParaRPr lang="en-US" altLang="zh-TW" dirty="0" smtClean="0"/>
          </a:p>
          <a:p>
            <a:pPr marL="342900" indent="-34290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</a:pPr>
            <a:r>
              <a:rPr lang="en-US" altLang="zh-TW" dirty="0" smtClean="0"/>
              <a:t>14.7</a:t>
            </a:r>
            <a:r>
              <a:rPr lang="zh-TW" altLang="en-US" dirty="0" smtClean="0"/>
              <a:t> 摘要與結論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972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</a:t>
            </a:r>
            <a:r>
              <a:rPr lang="zh-TW" altLang="en-US" dirty="0" smtClean="0"/>
              <a:t>資料處理的發展狀況</a:t>
            </a:r>
            <a:endParaRPr lang="en-US" altLang="zh-TW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6106" y="-3920178"/>
            <a:ext cx="467999" cy="8325663"/>
            <a:chOff x="-37327" y="1183"/>
            <a:chExt cx="432002" cy="5161404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479701" y="1086021"/>
              <a:ext cx="1316751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網路資料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7" y="199529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323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70860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09206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60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pic>
        <p:nvPicPr>
          <p:cNvPr id="21" name="圖片 20" descr="螢幕擷取畫面 (6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12552" y="2115774"/>
            <a:ext cx="6918896" cy="4324310"/>
          </a:xfrm>
          <a:prstGeom prst="rect">
            <a:avLst/>
          </a:prstGeom>
        </p:spPr>
      </p:pic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95000"/>
              </a:lnSpc>
              <a:spcBef>
                <a:spcPts val="700"/>
              </a:spcBef>
              <a:buFont typeface="Arial" charset="0"/>
              <a:buChar char="•"/>
            </a:pPr>
            <a:r>
              <a:rPr lang="zh-TW" altLang="en-US" dirty="0" smtClean="0"/>
              <a:t>巨</a:t>
            </a:r>
            <a:r>
              <a:rPr lang="zh-TW" altLang="en-US" dirty="0"/>
              <a:t>量資料分析範例</a:t>
            </a:r>
            <a:r>
              <a:rPr lang="en-US" altLang="zh-TW" dirty="0"/>
              <a:t>(</a:t>
            </a:r>
            <a:r>
              <a:rPr lang="zh-TW" altLang="en-US" dirty="0"/>
              <a:t>一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55727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en-US" altLang="zh-TW" dirty="0" smtClean="0"/>
              <a:t>Target</a:t>
            </a:r>
            <a:r>
              <a:rPr lang="zh-TW" altLang="en-US" dirty="0"/>
              <a:t>百貨預知顧客懷孕</a:t>
            </a:r>
          </a:p>
        </p:txBody>
      </p: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95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美國</a:t>
            </a:r>
            <a:r>
              <a:rPr lang="zh-TW" altLang="en-US" sz="3200" dirty="0"/>
              <a:t>的知名連鎖賣場</a:t>
            </a:r>
            <a:r>
              <a:rPr lang="en-US" altLang="zh-TW" sz="3200" dirty="0"/>
              <a:t>Target</a:t>
            </a:r>
            <a:r>
              <a:rPr lang="zh-TW" altLang="en-US" sz="3200" dirty="0"/>
              <a:t>寄發孕婦用品廣告給中學</a:t>
            </a:r>
            <a:r>
              <a:rPr lang="zh-TW" altLang="en-US" sz="3200" dirty="0" smtClean="0"/>
              <a:t>女生。</a:t>
            </a:r>
            <a:endParaRPr lang="zh-TW" altLang="en-US" sz="3200" dirty="0"/>
          </a:p>
          <a:p>
            <a:pPr marL="342900" lvl="1" indent="-342900" algn="just" defTabSz="914400" eaLnBrk="0" fontAlgn="base" hangingPunct="0">
              <a:lnSpc>
                <a:spcPct val="95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sz="3200" dirty="0"/>
              <a:t>Target</a:t>
            </a:r>
            <a:r>
              <a:rPr lang="zh-TW" altLang="en-US" sz="3200" dirty="0"/>
              <a:t>特別重視懷孕的預測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有了小孩是家庭的一件大事，未來十餘年的物品購買習慣都會跟著</a:t>
            </a:r>
            <a:r>
              <a:rPr lang="zh-TW" altLang="en-US" dirty="0" smtClean="0"/>
              <a:t>改變。</a:t>
            </a:r>
            <a:endParaRPr lang="zh-TW" altLang="en-US" dirty="0"/>
          </a:p>
          <a:p>
            <a:pPr marL="342900" lvl="1" indent="-342900" algn="just" defTabSz="914400" eaLnBrk="0" fontAlgn="base" hangingPunct="0">
              <a:lnSpc>
                <a:spcPct val="95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sz="3200" dirty="0"/>
              <a:t>Target</a:t>
            </a:r>
            <a:r>
              <a:rPr lang="zh-TW" altLang="en-US" sz="3200" dirty="0"/>
              <a:t>根據使用者的購買紀錄，包括使用的化妝品和所吃的維他命，來決定一位婦女的「懷孕預測指數</a:t>
            </a:r>
            <a:r>
              <a:rPr lang="zh-TW" altLang="en-US" sz="3200" dirty="0" smtClean="0"/>
              <a:t>」。</a:t>
            </a:r>
            <a:endParaRPr lang="zh-TW" altLang="en-US" sz="3200" dirty="0"/>
          </a:p>
          <a:p>
            <a:pPr marL="342900" lvl="1" indent="-342900" algn="just" defTabSz="914400" eaLnBrk="0" fontAlgn="base" hangingPunct="0">
              <a:lnSpc>
                <a:spcPct val="95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購買</a:t>
            </a:r>
            <a:r>
              <a:rPr lang="zh-TW" altLang="en-US" sz="3200" dirty="0"/>
              <a:t>的商品和個人資料來預測懷孕指數值，正確率高達</a:t>
            </a:r>
            <a:r>
              <a:rPr lang="en-US" altLang="zh-TW" sz="3200" dirty="0"/>
              <a:t>87</a:t>
            </a:r>
            <a:r>
              <a:rPr lang="en-US" altLang="zh-TW" sz="3200" dirty="0" smtClean="0"/>
              <a:t>%</a:t>
            </a:r>
            <a:r>
              <a:rPr lang="zh-TW" altLang="en-US" sz="3200" dirty="0" smtClean="0"/>
              <a:t>。</a:t>
            </a:r>
            <a:endParaRPr lang="en-US" altLang="zh-TW" sz="3200" dirty="0"/>
          </a:p>
        </p:txBody>
      </p:sp>
    </p:spTree>
    <p:extLst>
      <p:ext uri="{BB962C8B-B14F-4D97-AF65-F5344CB8AC3E}">
        <p14:creationId xmlns:p14="http://schemas.microsoft.com/office/powerpoint/2010/main" val="1880666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</a:t>
            </a:r>
            <a:r>
              <a:rPr lang="zh-TW" altLang="en-US" dirty="0" smtClean="0"/>
              <a:t>資料處理的發展狀況</a:t>
            </a:r>
            <a:endParaRPr lang="en-US" altLang="zh-TW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6106" y="-3920178"/>
            <a:ext cx="467999" cy="8325663"/>
            <a:chOff x="-37327" y="1183"/>
            <a:chExt cx="432002" cy="5161404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479701" y="1086021"/>
              <a:ext cx="1316751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網路資料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7" y="199529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323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70860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09206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60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pic>
        <p:nvPicPr>
          <p:cNvPr id="23" name="圖片 22" descr="螢幕擷取畫面 (28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37081" y="1498036"/>
            <a:ext cx="7896341" cy="493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28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結構性資料</a:t>
            </a:r>
            <a:r>
              <a:rPr lang="zh-TW" altLang="en-US" dirty="0"/>
              <a:t>的探勘</a:t>
            </a:r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3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487946" y="1735665"/>
              <a:ext cx="133324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網路文章的探勘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585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95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以</a:t>
            </a:r>
            <a:r>
              <a:rPr lang="zh-TW" altLang="en-US" sz="3200" dirty="0"/>
              <a:t>旅遊文章的</a:t>
            </a:r>
            <a:r>
              <a:rPr lang="en-US" altLang="zh-TW" sz="3200" dirty="0"/>
              <a:t>PO</a:t>
            </a:r>
            <a:r>
              <a:rPr lang="zh-TW" altLang="en-US" sz="3200" dirty="0"/>
              <a:t>文為</a:t>
            </a:r>
            <a:r>
              <a:rPr lang="zh-TW" altLang="en-US" sz="3200" dirty="0" smtClean="0"/>
              <a:t>例：</a:t>
            </a:r>
            <a:endParaRPr lang="zh-TW" altLang="en-US" sz="3200" dirty="0"/>
          </a:p>
        </p:txBody>
      </p:sp>
      <p:pic>
        <p:nvPicPr>
          <p:cNvPr id="12" name="Picture 2" descr="C:\Users\NO38\Desktop\書籍\IM111電子商務\低解析\表14-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46" y="2636912"/>
            <a:ext cx="8216707" cy="2980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755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結構性資料</a:t>
            </a:r>
            <a:r>
              <a:rPr lang="zh-TW" altLang="en-US" dirty="0"/>
              <a:t>的探</a:t>
            </a:r>
            <a:r>
              <a:rPr lang="zh-TW" altLang="en-US" dirty="0" smtClean="0"/>
              <a:t>勘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3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487946" y="1735665"/>
              <a:ext cx="133324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網路文章的探勘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585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資料分類（或</a:t>
            </a:r>
            <a:r>
              <a:rPr lang="zh-TW" altLang="en-US" sz="3200" dirty="0"/>
              <a:t>稱</a:t>
            </a:r>
            <a:r>
              <a:rPr lang="en-US" altLang="zh-TW" sz="3200" dirty="0"/>
              <a:t>Predictive </a:t>
            </a:r>
            <a:r>
              <a:rPr lang="en-US" altLang="zh-TW" sz="3200" dirty="0" smtClean="0"/>
              <a:t>Analytics</a:t>
            </a:r>
            <a:r>
              <a:rPr lang="zh-TW" altLang="en-US" sz="3200" dirty="0" smtClean="0"/>
              <a:t>）</a:t>
            </a:r>
            <a:endParaRPr lang="en-US" altLang="zh-TW" sz="3200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根據使用者的基本資料和喜歡的文章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預測他對於某一飯店的喜歡程度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/>
              <a:t>WHY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該飯店為人稱道的特色剛好是該使用者所重視的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分類技術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決策樹、</a:t>
            </a:r>
            <a:r>
              <a:rPr lang="en-US" altLang="zh-TW" dirty="0"/>
              <a:t>SVM</a:t>
            </a:r>
            <a:r>
              <a:rPr lang="zh-TW" altLang="en-US" dirty="0"/>
              <a:t>、貝式</a:t>
            </a:r>
            <a:r>
              <a:rPr lang="zh-TW" altLang="en-US" dirty="0" smtClean="0"/>
              <a:t>網路</a:t>
            </a:r>
            <a:endParaRPr lang="zh-TW" altLang="en-US" sz="3200" dirty="0"/>
          </a:p>
          <a:p>
            <a:endParaRPr lang="zh-TW" altLang="en-US" dirty="0"/>
          </a:p>
        </p:txBody>
      </p:sp>
      <p:pic>
        <p:nvPicPr>
          <p:cNvPr id="15362" name="Picture 2" descr="C:\Users\NO38\Desktop\書籍\IM111電子商務\IM111ppt\小圖\OPENDATA_img_23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4581128"/>
            <a:ext cx="2242004" cy="1854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974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結構性資料</a:t>
            </a:r>
            <a:r>
              <a:rPr lang="zh-TW" altLang="en-US" dirty="0"/>
              <a:t>的探</a:t>
            </a:r>
            <a:r>
              <a:rPr lang="zh-TW" altLang="en-US" dirty="0" smtClean="0"/>
              <a:t>勘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3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487946" y="1735665"/>
              <a:ext cx="133324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網路文章的探勘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585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資料</a:t>
            </a:r>
            <a:r>
              <a:rPr lang="zh-TW" altLang="en-US" sz="3200" dirty="0"/>
              <a:t>分群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常用來將資料分成數群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找出每一群的特性</a:t>
            </a:r>
            <a:r>
              <a:rPr lang="en-US" altLang="zh-TW" dirty="0"/>
              <a:t>, E.g.,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30</a:t>
            </a:r>
            <a:r>
              <a:rPr lang="zh-TW" altLang="en-US" dirty="0"/>
              <a:t>歲以下的單獨旅遊</a:t>
            </a:r>
            <a:r>
              <a:rPr lang="zh-TW" altLang="en-US" dirty="0" smtClean="0"/>
              <a:t>者。</a:t>
            </a:r>
            <a:endParaRPr lang="zh-TW" altLang="en-US" dirty="0"/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25-55</a:t>
            </a:r>
            <a:r>
              <a:rPr lang="zh-TW" altLang="en-US" dirty="0"/>
              <a:t>歲具大學學歷的商務旅遊</a:t>
            </a:r>
            <a:r>
              <a:rPr lang="zh-TW" altLang="en-US" dirty="0" smtClean="0"/>
              <a:t>者</a:t>
            </a:r>
            <a:r>
              <a:rPr lang="zh-TW" altLang="en-US" dirty="0"/>
              <a:t>。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 smtClean="0"/>
              <a:t>55</a:t>
            </a:r>
            <a:r>
              <a:rPr lang="zh-TW" altLang="en-US" dirty="0" smtClean="0"/>
              <a:t>歲以上的</a:t>
            </a:r>
            <a:r>
              <a:rPr lang="zh-TW" altLang="en-US" dirty="0"/>
              <a:t>家庭旅遊</a:t>
            </a:r>
            <a:r>
              <a:rPr lang="zh-TW" altLang="en-US" dirty="0" smtClean="0"/>
              <a:t>者</a:t>
            </a:r>
            <a:r>
              <a:rPr lang="zh-TW" altLang="en-US" dirty="0"/>
              <a:t>。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歸納出每一群的消費特徵，以方便檢視和做目標行銷</a:t>
            </a:r>
            <a:r>
              <a:rPr lang="en-US" altLang="zh-TW" dirty="0"/>
              <a:t>, E.g.,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25-55</a:t>
            </a:r>
            <a:r>
              <a:rPr lang="zh-TW" altLang="en-US" dirty="0"/>
              <a:t>歲具大學學歷的商務旅遊者較不計較價錢但在乎飯店</a:t>
            </a:r>
            <a:r>
              <a:rPr lang="zh-TW" altLang="en-US" dirty="0" smtClean="0"/>
              <a:t>位置。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899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結構性資料</a:t>
            </a:r>
            <a:r>
              <a:rPr lang="zh-TW" altLang="en-US" dirty="0"/>
              <a:t>的探</a:t>
            </a:r>
            <a:r>
              <a:rPr lang="zh-TW" altLang="en-US" dirty="0" smtClean="0"/>
              <a:t>勘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3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487946" y="1735665"/>
              <a:ext cx="133324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網路文章的探勘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585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關聯</a:t>
            </a:r>
            <a:r>
              <a:rPr lang="zh-TW" altLang="en-US" sz="3200" dirty="0"/>
              <a:t>分析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用來找出資料值間的相關性或甚至</a:t>
            </a:r>
            <a:r>
              <a:rPr lang="zh-TW" altLang="en-US" dirty="0" smtClean="0"/>
              <a:t>因果關係。</a:t>
            </a:r>
            <a:endParaRPr lang="zh-TW" altLang="en-US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/>
              <a:t>E.g.,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北部商務旅客較常住五星級</a:t>
            </a:r>
            <a:r>
              <a:rPr lang="zh-TW" altLang="en-US" dirty="0" smtClean="0"/>
              <a:t>飯店。</a:t>
            </a:r>
            <a:endParaRPr lang="zh-TW" altLang="en-US" dirty="0"/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商務旅客給的飯店評價較</a:t>
            </a:r>
            <a:r>
              <a:rPr lang="zh-TW" altLang="en-US" dirty="0" smtClean="0"/>
              <a:t>高</a:t>
            </a:r>
            <a:r>
              <a:rPr lang="zh-TW" altLang="en-US" dirty="0"/>
              <a:t>。</a:t>
            </a:r>
          </a:p>
        </p:txBody>
      </p:sp>
      <p:pic>
        <p:nvPicPr>
          <p:cNvPr id="2" name="Picture 2" descr="C:\Users\NO38\Desktop\書籍\IM111電子商務\IM111ppt\小圖\images (2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8321" y="4437112"/>
            <a:ext cx="2466975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317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網路</a:t>
            </a:r>
            <a:r>
              <a:rPr lang="zh-TW" altLang="en-US" dirty="0"/>
              <a:t>文章議題的探勘</a:t>
            </a:r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3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487946" y="1735665"/>
              <a:ext cx="133324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網路文章的探勘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585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96000"/>
              </a:lnSpc>
              <a:spcBef>
                <a:spcPts val="600"/>
              </a:spcBef>
              <a:buFont typeface="Arial" charset="0"/>
              <a:buChar char="•"/>
            </a:pPr>
            <a:r>
              <a:rPr lang="zh-TW" altLang="en-US" sz="3200" dirty="0" smtClean="0"/>
              <a:t>文字</a:t>
            </a:r>
            <a:r>
              <a:rPr lang="zh-TW" altLang="en-US" sz="3200" dirty="0"/>
              <a:t>處理</a:t>
            </a:r>
          </a:p>
          <a:p>
            <a:pPr marL="720000" lvl="1" indent="-342900" algn="just" defTabSz="914400" fontAlgn="base">
              <a:lnSpc>
                <a:spcPct val="96000"/>
              </a:lnSpc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斷字系統</a:t>
            </a:r>
          </a:p>
          <a:p>
            <a:pPr marL="1177200" lvl="3" indent="-342900" defTabSz="914400" fontAlgn="base">
              <a:lnSpc>
                <a:spcPct val="96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中研院中文斷字系統</a:t>
            </a:r>
          </a:p>
          <a:p>
            <a:pPr marL="1177200" lvl="3" indent="-342900" defTabSz="914400" fontAlgn="base">
              <a:lnSpc>
                <a:spcPct val="96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史丹福大學</a:t>
            </a:r>
            <a:r>
              <a:rPr lang="en-US" altLang="zh-TW" dirty="0"/>
              <a:t>POS</a:t>
            </a:r>
            <a:r>
              <a:rPr lang="zh-TW" altLang="en-US" dirty="0"/>
              <a:t> </a:t>
            </a:r>
            <a:r>
              <a:rPr lang="en-US" altLang="zh-TW" dirty="0"/>
              <a:t>Tagger</a:t>
            </a:r>
          </a:p>
          <a:p>
            <a:pPr marL="720000" lvl="1" indent="-342900" algn="just" defTabSz="914400" fontAlgn="base">
              <a:lnSpc>
                <a:spcPct val="96000"/>
              </a:lnSpc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去除無效</a:t>
            </a:r>
            <a:r>
              <a:rPr lang="zh-TW" altLang="en-US" dirty="0" smtClean="0"/>
              <a:t>字（如</a:t>
            </a:r>
            <a:r>
              <a:rPr lang="en-US" altLang="zh-TW" dirty="0" smtClean="0"/>
              <a:t>”</a:t>
            </a:r>
            <a:r>
              <a:rPr lang="zh-TW" altLang="en-US" dirty="0" smtClean="0"/>
              <a:t>的</a:t>
            </a:r>
            <a:r>
              <a:rPr lang="en-US" altLang="zh-TW" dirty="0" smtClean="0"/>
              <a:t>”</a:t>
            </a:r>
            <a:r>
              <a:rPr lang="zh-TW" altLang="en-US" dirty="0" smtClean="0"/>
              <a:t>、</a:t>
            </a:r>
            <a:r>
              <a:rPr lang="en-US" altLang="zh-TW" dirty="0" smtClean="0"/>
              <a:t>”</a:t>
            </a:r>
            <a:r>
              <a:rPr lang="zh-TW" altLang="en-US" dirty="0" smtClean="0"/>
              <a:t>在</a:t>
            </a:r>
            <a:r>
              <a:rPr lang="en-US" altLang="zh-TW" dirty="0" smtClean="0"/>
              <a:t>”</a:t>
            </a:r>
            <a:r>
              <a:rPr lang="zh-TW" altLang="en-US" dirty="0" smtClean="0"/>
              <a:t>、</a:t>
            </a:r>
            <a:r>
              <a:rPr lang="en-US" altLang="zh-TW" dirty="0" smtClean="0"/>
              <a:t>”</a:t>
            </a:r>
            <a:r>
              <a:rPr lang="zh-TW" altLang="en-US" dirty="0" smtClean="0"/>
              <a:t>了</a:t>
            </a:r>
            <a:r>
              <a:rPr lang="en-US" altLang="zh-TW" dirty="0" smtClean="0"/>
              <a:t>”</a:t>
            </a:r>
            <a:r>
              <a:rPr lang="zh-TW" altLang="en-US" dirty="0" smtClean="0"/>
              <a:t>）</a:t>
            </a:r>
            <a:endParaRPr lang="en-US" altLang="zh-TW" dirty="0"/>
          </a:p>
          <a:p>
            <a:pPr marL="720000" lvl="1" indent="-342900" algn="just" defTabSz="914400" fontAlgn="base">
              <a:lnSpc>
                <a:spcPct val="96000"/>
              </a:lnSpc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取出需要的詞性</a:t>
            </a:r>
          </a:p>
          <a:p>
            <a:pPr marL="1177200" lvl="3" indent="-342900" defTabSz="914400" fontAlgn="base">
              <a:lnSpc>
                <a:spcPct val="96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E.g., </a:t>
            </a:r>
            <a:r>
              <a:rPr lang="zh-TW" altLang="en-US" dirty="0"/>
              <a:t>名詞</a:t>
            </a:r>
          </a:p>
          <a:p>
            <a:pPr marL="720000" lvl="1" indent="-342900" algn="just" defTabSz="914400" fontAlgn="base">
              <a:lnSpc>
                <a:spcPct val="96000"/>
              </a:lnSpc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網路文章的非正式</a:t>
            </a:r>
            <a:r>
              <a:rPr lang="zh-TW" altLang="en-US" dirty="0" smtClean="0"/>
              <a:t>用語也</a:t>
            </a:r>
            <a:r>
              <a:rPr lang="zh-TW" altLang="en-US" dirty="0"/>
              <a:t>要處理</a:t>
            </a:r>
          </a:p>
          <a:p>
            <a:pPr marL="1177200" lvl="3" indent="-342900" defTabSz="914400" fontAlgn="base">
              <a:lnSpc>
                <a:spcPct val="96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GR8</a:t>
            </a:r>
            <a:r>
              <a:rPr lang="zh-TW" altLang="en-US" dirty="0">
                <a:sym typeface="Wingdings" pitchFamily="2" charset="2"/>
              </a:rPr>
              <a:t></a:t>
            </a:r>
            <a:r>
              <a:rPr lang="en-US" altLang="zh-TW" dirty="0">
                <a:sym typeface="Wingdings" pitchFamily="2" charset="2"/>
              </a:rPr>
              <a:t>great</a:t>
            </a:r>
          </a:p>
          <a:p>
            <a:pPr marL="1177200" lvl="3" indent="-342900" defTabSz="914400" fontAlgn="base">
              <a:lnSpc>
                <a:spcPct val="96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dirty="0">
                <a:sym typeface="Wingdings" pitchFamily="2" charset="2"/>
              </a:rPr>
              <a:t>689 </a:t>
            </a:r>
            <a:r>
              <a:rPr lang="zh-TW" altLang="en-US" dirty="0">
                <a:sym typeface="Wingdings" pitchFamily="2" charset="2"/>
              </a:rPr>
              <a:t>國民黨</a:t>
            </a:r>
          </a:p>
          <a:p>
            <a:pPr marL="1177200" lvl="3" indent="-342900" defTabSz="914400" fontAlgn="base">
              <a:lnSpc>
                <a:spcPct val="96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609</a:t>
            </a:r>
            <a:r>
              <a:rPr lang="zh-TW" altLang="en-US" dirty="0">
                <a:sym typeface="Wingdings" pitchFamily="2" charset="2"/>
              </a:rPr>
              <a:t> </a:t>
            </a:r>
            <a:r>
              <a:rPr lang="zh-TW" altLang="en-US" dirty="0" smtClean="0">
                <a:sym typeface="Wingdings" pitchFamily="2" charset="2"/>
              </a:rPr>
              <a:t>民進黨</a:t>
            </a:r>
            <a:endParaRPr lang="zh-TW" altLang="en-US" dirty="0"/>
          </a:p>
        </p:txBody>
      </p:sp>
      <p:pic>
        <p:nvPicPr>
          <p:cNvPr id="2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57916" y="1412776"/>
            <a:ext cx="3618539" cy="18811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317915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網路</a:t>
            </a:r>
            <a:r>
              <a:rPr lang="zh-TW" altLang="en-US" dirty="0"/>
              <a:t>文章議題的探</a:t>
            </a:r>
            <a:r>
              <a:rPr lang="zh-TW" altLang="en-US" dirty="0" smtClean="0"/>
              <a:t>勘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3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487946" y="1735665"/>
              <a:ext cx="133324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網路文章的探勘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585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將</a:t>
            </a:r>
            <a:r>
              <a:rPr lang="zh-TW" altLang="en-US" sz="3200" dirty="0"/>
              <a:t>一篇</a:t>
            </a:r>
            <a:r>
              <a:rPr lang="en-US" altLang="zh-TW" sz="3200" dirty="0"/>
              <a:t>PO</a:t>
            </a:r>
            <a:r>
              <a:rPr lang="zh-TW" altLang="en-US" sz="3200" dirty="0"/>
              <a:t>文轉成一個向量值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 smtClean="0"/>
              <a:t>TF-IDF</a:t>
            </a:r>
            <a:r>
              <a:rPr lang="zh-TW" altLang="en-US" dirty="0" smtClean="0"/>
              <a:t>（</a:t>
            </a:r>
            <a:r>
              <a:rPr lang="en-US" altLang="zh-TW" dirty="0" smtClean="0"/>
              <a:t>Term Frequency-Inverse Document Frequency</a:t>
            </a:r>
            <a:r>
              <a:rPr lang="zh-TW" altLang="en-US" dirty="0" smtClean="0"/>
              <a:t>）</a:t>
            </a:r>
            <a:endParaRPr lang="en-US" altLang="zh-TW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 err="1"/>
              <a:t>tf</a:t>
            </a:r>
            <a:r>
              <a:rPr lang="en-US" altLang="zh-TW" dirty="0"/>
              <a:t>(t, d</a:t>
            </a:r>
            <a:r>
              <a:rPr lang="en-US" altLang="zh-TW" dirty="0" smtClean="0"/>
              <a:t>)</a:t>
            </a:r>
            <a:r>
              <a:rPr lang="zh-TW" altLang="en-US" dirty="0" smtClean="0"/>
              <a:t>：字</a:t>
            </a:r>
            <a:r>
              <a:rPr lang="zh-TW" altLang="en-US" dirty="0"/>
              <a:t>詞</a:t>
            </a:r>
            <a:r>
              <a:rPr lang="en-US" altLang="zh-TW" dirty="0"/>
              <a:t>t </a:t>
            </a:r>
            <a:r>
              <a:rPr lang="zh-TW" altLang="en-US" dirty="0"/>
              <a:t>在文章</a:t>
            </a:r>
            <a:r>
              <a:rPr lang="en-US" altLang="zh-TW" dirty="0"/>
              <a:t>d</a:t>
            </a:r>
            <a:r>
              <a:rPr lang="zh-TW" altLang="en-US" dirty="0"/>
              <a:t>裡出現的頻率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 err="1"/>
              <a:t>tf-idf</a:t>
            </a:r>
            <a:r>
              <a:rPr lang="en-US" altLang="zh-TW" dirty="0"/>
              <a:t>(t, D) = </a:t>
            </a:r>
            <a:r>
              <a:rPr lang="en-US" altLang="zh-TW" dirty="0" err="1"/>
              <a:t>tf</a:t>
            </a:r>
            <a:r>
              <a:rPr lang="en-US" altLang="zh-TW" dirty="0"/>
              <a:t>(t, d) * </a:t>
            </a:r>
            <a:r>
              <a:rPr lang="en-US" altLang="zh-TW" dirty="0" err="1"/>
              <a:t>idf</a:t>
            </a:r>
            <a:r>
              <a:rPr lang="en-US" altLang="zh-TW" dirty="0"/>
              <a:t>(t, d)</a:t>
            </a:r>
          </a:p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/>
              <a:t>用人工方式找出議題相關</a:t>
            </a:r>
            <a:r>
              <a:rPr lang="zh-TW" altLang="en-US" sz="3200" dirty="0" smtClean="0"/>
              <a:t>字</a:t>
            </a:r>
            <a:r>
              <a:rPr lang="zh-TW" altLang="en-US" sz="3200" dirty="0"/>
              <a:t>。</a:t>
            </a:r>
          </a:p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sz="3200" dirty="0"/>
              <a:t>PO</a:t>
            </a:r>
            <a:r>
              <a:rPr lang="zh-TW" altLang="en-US" sz="3200" dirty="0"/>
              <a:t>文裡這些相關字的值</a:t>
            </a:r>
            <a:r>
              <a:rPr lang="zh-TW" altLang="en-US" sz="3200" dirty="0" smtClean="0"/>
              <a:t>高可能</a:t>
            </a:r>
            <a:r>
              <a:rPr lang="zh-TW" altLang="en-US" sz="3200" dirty="0"/>
              <a:t>就是在討論該</a:t>
            </a:r>
            <a:r>
              <a:rPr lang="zh-TW" altLang="en-US" sz="3200" dirty="0" smtClean="0"/>
              <a:t>議題</a:t>
            </a:r>
            <a:r>
              <a:rPr lang="zh-TW" altLang="en-US" sz="32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071887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網路</a:t>
            </a:r>
            <a:r>
              <a:rPr lang="zh-TW" altLang="en-US" dirty="0"/>
              <a:t>文章議題的探</a:t>
            </a:r>
            <a:r>
              <a:rPr lang="zh-TW" altLang="en-US" dirty="0" smtClean="0"/>
              <a:t>勘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3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487946" y="1735665"/>
              <a:ext cx="133324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網路文章的探勘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585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95000"/>
              </a:lnSpc>
              <a:spcBef>
                <a:spcPts val="600"/>
              </a:spcBef>
              <a:buFont typeface="Arial" charset="0"/>
              <a:buChar char="•"/>
            </a:pPr>
            <a:r>
              <a:rPr lang="zh-TW" altLang="en-US" sz="3200" dirty="0" smtClean="0"/>
              <a:t>自動</a:t>
            </a:r>
            <a:r>
              <a:rPr lang="zh-TW" altLang="en-US" sz="3200" dirty="0"/>
              <a:t>找出議題和其相關字</a:t>
            </a:r>
          </a:p>
          <a:p>
            <a:pPr marL="342900" lvl="1" indent="-342900" algn="just" defTabSz="914400" eaLnBrk="0" fontAlgn="base" hangingPunct="0">
              <a:lnSpc>
                <a:spcPct val="95000"/>
              </a:lnSpc>
              <a:spcBef>
                <a:spcPts val="600"/>
              </a:spcBef>
              <a:buFont typeface="Arial" charset="0"/>
              <a:buChar char="•"/>
            </a:pPr>
            <a:r>
              <a:rPr lang="en-US" altLang="zh-TW" sz="3200" dirty="0"/>
              <a:t>LDA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輸入每一篇</a:t>
            </a:r>
            <a:r>
              <a:rPr lang="en-US" altLang="zh-TW" dirty="0"/>
              <a:t>PO</a:t>
            </a:r>
            <a:r>
              <a:rPr lang="zh-TW" altLang="en-US" dirty="0"/>
              <a:t>文的字詞</a:t>
            </a:r>
          </a:p>
          <a:p>
            <a:pPr marL="720000" lvl="1" indent="-342900" algn="just" defTabSz="914400" fontAlgn="base">
              <a:lnSpc>
                <a:spcPct val="95000"/>
              </a:lnSpc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自動找出</a:t>
            </a:r>
          </a:p>
          <a:p>
            <a:pPr marL="1177200" lvl="3" indent="-342900" defTabSz="914400" fontAlgn="base">
              <a:lnSpc>
                <a:spcPct val="95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每一篇</a:t>
            </a:r>
            <a:r>
              <a:rPr lang="en-US" altLang="zh-TW" dirty="0"/>
              <a:t>PO</a:t>
            </a:r>
            <a:r>
              <a:rPr lang="zh-TW" altLang="en-US" dirty="0"/>
              <a:t>文的議題</a:t>
            </a:r>
            <a:r>
              <a:rPr lang="zh-TW" altLang="en-US" dirty="0" smtClean="0"/>
              <a:t>分布</a:t>
            </a:r>
            <a:r>
              <a:rPr lang="zh-TW" altLang="en-US" dirty="0"/>
              <a:t>。</a:t>
            </a:r>
          </a:p>
          <a:p>
            <a:pPr marL="1177200" lvl="3" indent="-342900" defTabSz="914400" fontAlgn="base">
              <a:lnSpc>
                <a:spcPct val="95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每一個議題的字詞</a:t>
            </a:r>
            <a:r>
              <a:rPr lang="zh-TW" altLang="en-US" dirty="0" smtClean="0"/>
              <a:t>分布</a:t>
            </a:r>
            <a:r>
              <a:rPr lang="zh-TW" altLang="en-US" dirty="0"/>
              <a:t>。</a:t>
            </a:r>
          </a:p>
        </p:txBody>
      </p:sp>
      <p:pic>
        <p:nvPicPr>
          <p:cNvPr id="6146" name="Picture 2" descr="C:\Users\NO38\Desktop\書籍\IM111電子商務\IM111ppt\小圖\D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0586" y="4622770"/>
            <a:ext cx="5482828" cy="1749838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424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3221497" y="2708920"/>
            <a:ext cx="3025124" cy="2376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11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anchor="ctr" anchorCtr="0"/>
          <a:lstStyle/>
          <a:p>
            <a:pPr algn="ctr"/>
            <a:r>
              <a:rPr lang="zh-TW" altLang="en-US" dirty="0"/>
              <a:t>學習目標</a:t>
            </a:r>
            <a:endParaRPr lang="zh-TW" altLang="en-US" sz="4000" dirty="0"/>
          </a:p>
        </p:txBody>
      </p:sp>
      <p:sp>
        <p:nvSpPr>
          <p:cNvPr id="12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291264" cy="4525963"/>
          </a:xfrm>
        </p:spPr>
        <p:txBody>
          <a:bodyPr>
            <a:noAutofit/>
          </a:bodyPr>
          <a:lstStyle/>
          <a:p>
            <a:pPr marL="342900" indent="-342900" algn="just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</a:pPr>
            <a:r>
              <a:rPr kumimoji="1" lang="zh-TW" altLang="en-US" dirty="0" smtClean="0"/>
              <a:t>了解巨量資料的一些相關名詞之具體意義。</a:t>
            </a:r>
            <a:endParaRPr kumimoji="1" lang="en-US" altLang="zh-TW" dirty="0" smtClean="0"/>
          </a:p>
          <a:p>
            <a:pPr marL="342900" indent="-342900" algn="just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</a:pPr>
            <a:r>
              <a:rPr lang="zh-TW" altLang="en-US" dirty="0"/>
              <a:t>會思考巨量資料的一些應用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pPr marL="342900" indent="-342900" algn="just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</a:pPr>
            <a:r>
              <a:rPr kumimoji="1" lang="zh-TW" altLang="en-US" dirty="0"/>
              <a:t>了解文字探勘的內涵</a:t>
            </a:r>
            <a:r>
              <a:rPr kumimoji="1" lang="zh-TW" altLang="en-US" dirty="0" smtClean="0"/>
              <a:t>。</a:t>
            </a:r>
            <a:endParaRPr kumimoji="1" lang="en-US" altLang="zh-TW" dirty="0" smtClean="0"/>
          </a:p>
          <a:p>
            <a:pPr marL="342900" indent="-342900" algn="just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</a:pPr>
            <a:r>
              <a:rPr lang="zh-TW" altLang="en-US" dirty="0"/>
              <a:t>了解社群和行動資料探勘的內涵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pPr marL="342900" indent="-342900" algn="just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</a:pPr>
            <a:r>
              <a:rPr kumimoji="1" lang="zh-TW" altLang="en-US" dirty="0"/>
              <a:t>對於巨量資料的查詢與處理有正確的認知。</a:t>
            </a:r>
            <a:endParaRPr kumimoji="1"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6369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網路</a:t>
            </a:r>
            <a:r>
              <a:rPr lang="zh-TW" altLang="en-US" dirty="0"/>
              <a:t>文章議題的探</a:t>
            </a:r>
            <a:r>
              <a:rPr lang="zh-TW" altLang="en-US" dirty="0" smtClean="0"/>
              <a:t>勘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3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487946" y="1735665"/>
              <a:ext cx="133324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網路文章的探勘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585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pic>
        <p:nvPicPr>
          <p:cNvPr id="12" name="Picture 2" descr="C:\Users\NO38\Desktop\書籍\IM111電子商務\低解析\圖14-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243" y="1988840"/>
            <a:ext cx="8437514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460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網路</a:t>
            </a:r>
            <a:r>
              <a:rPr lang="zh-TW" altLang="en-US" dirty="0"/>
              <a:t>文章評價的探勘</a:t>
            </a:r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3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487946" y="1735665"/>
              <a:ext cx="133324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網路文章的探勘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585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98000"/>
              </a:lnSpc>
              <a:spcBef>
                <a:spcPts val="600"/>
              </a:spcBef>
              <a:buFont typeface="Arial" charset="0"/>
              <a:buChar char="•"/>
            </a:pPr>
            <a:r>
              <a:rPr lang="zh-TW" altLang="en-US" sz="3200" dirty="0" smtClean="0"/>
              <a:t>著重</a:t>
            </a:r>
            <a:r>
              <a:rPr lang="zh-TW" altLang="en-US" sz="3200" dirty="0"/>
              <a:t>表達情緒的字詞</a:t>
            </a:r>
          </a:p>
          <a:p>
            <a:pPr marL="720000" lvl="1" indent="-342900" algn="just" defTabSz="914400" fontAlgn="base">
              <a:lnSpc>
                <a:spcPct val="98000"/>
              </a:lnSpc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形容詞和</a:t>
            </a:r>
            <a:r>
              <a:rPr lang="zh-TW" altLang="en-US" dirty="0" smtClean="0"/>
              <a:t>副詞（好</a:t>
            </a:r>
            <a:r>
              <a:rPr lang="zh-TW" altLang="en-US" dirty="0"/>
              <a:t>、壞、舒適、</a:t>
            </a:r>
            <a:r>
              <a:rPr lang="zh-TW" altLang="en-US" dirty="0" smtClean="0"/>
              <a:t>難過）。</a:t>
            </a:r>
            <a:endParaRPr lang="en-US" altLang="zh-TW" dirty="0"/>
          </a:p>
          <a:p>
            <a:pPr marL="720000" lvl="1" indent="-342900" algn="just" defTabSz="914400" fontAlgn="base">
              <a:lnSpc>
                <a:spcPct val="98000"/>
              </a:lnSpc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名詞和</a:t>
            </a:r>
            <a:r>
              <a:rPr lang="zh-TW" altLang="en-US" dirty="0" smtClean="0"/>
              <a:t>動詞（非常</a:t>
            </a:r>
            <a:r>
              <a:rPr lang="zh-TW" altLang="en-US" dirty="0"/>
              <a:t>、喜歡、正</a:t>
            </a:r>
            <a:r>
              <a:rPr lang="zh-TW" altLang="en-US" dirty="0" smtClean="0"/>
              <a:t>妹）。</a:t>
            </a:r>
            <a:endParaRPr lang="en-US" altLang="zh-TW" dirty="0"/>
          </a:p>
          <a:p>
            <a:pPr marL="342900" lvl="1" indent="-342900" algn="just" defTabSz="914400" eaLnBrk="0" fontAlgn="base" hangingPunct="0">
              <a:lnSpc>
                <a:spcPct val="98000"/>
              </a:lnSpc>
              <a:spcBef>
                <a:spcPts val="600"/>
              </a:spcBef>
              <a:buFont typeface="Arial" charset="0"/>
              <a:buChar char="•"/>
            </a:pPr>
            <a:r>
              <a:rPr lang="zh-TW" altLang="en-US" sz="3200" dirty="0"/>
              <a:t>準備一套正面情緒字庫和一套負面情緒字庫，依此來決定一個句子的</a:t>
            </a:r>
            <a:r>
              <a:rPr lang="zh-TW" altLang="en-US" sz="3200" dirty="0" smtClean="0"/>
              <a:t>情緒</a:t>
            </a:r>
            <a:r>
              <a:rPr lang="zh-TW" altLang="en-US" sz="3200" dirty="0"/>
              <a:t>。</a:t>
            </a:r>
          </a:p>
          <a:p>
            <a:pPr marL="342900" lvl="1" indent="-342900" algn="just" defTabSz="914400" eaLnBrk="0" fontAlgn="base" hangingPunct="0">
              <a:lnSpc>
                <a:spcPct val="98000"/>
              </a:lnSpc>
              <a:spcBef>
                <a:spcPts val="600"/>
              </a:spcBef>
              <a:buFont typeface="Arial" charset="0"/>
              <a:buChar char="•"/>
            </a:pPr>
            <a:r>
              <a:rPr lang="zh-TW" altLang="en-US" sz="3200" dirty="0"/>
              <a:t>但須解決以下問題</a:t>
            </a:r>
          </a:p>
          <a:p>
            <a:pPr marL="720000" lvl="1" indent="-342900" algn="just" defTabSz="914400" fontAlgn="base">
              <a:lnSpc>
                <a:spcPct val="98000"/>
              </a:lnSpc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不同領域的用詞習慣有差別</a:t>
            </a:r>
          </a:p>
          <a:p>
            <a:pPr marL="720000" lvl="1" indent="-342900" algn="just" defTabSz="914400" fontAlgn="base">
              <a:lnSpc>
                <a:spcPct val="98000"/>
              </a:lnSpc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一詞多義</a:t>
            </a:r>
          </a:p>
          <a:p>
            <a:pPr marL="1177200" lvl="3" indent="-342900" defTabSz="914400" fontAlgn="base">
              <a:lnSpc>
                <a:spcPct val="98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TW" altLang="en-US" dirty="0" smtClean="0"/>
              <a:t>他</a:t>
            </a:r>
            <a:r>
              <a:rPr lang="zh-TW" altLang="en-US" dirty="0"/>
              <a:t>很喜歡談論別人的「是非</a:t>
            </a:r>
            <a:r>
              <a:rPr lang="zh-TW" altLang="en-US" dirty="0" smtClean="0"/>
              <a:t>」。</a:t>
            </a:r>
            <a:endParaRPr lang="zh-TW" altLang="en-US" dirty="0"/>
          </a:p>
          <a:p>
            <a:pPr marL="1177200" lvl="3" indent="-342900" defTabSz="914400" fontAlgn="base">
              <a:lnSpc>
                <a:spcPct val="98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TW" altLang="en-US" dirty="0" smtClean="0"/>
              <a:t>他</a:t>
            </a:r>
            <a:r>
              <a:rPr lang="zh-TW" altLang="en-US" dirty="0"/>
              <a:t>是一個「是非」分得很清楚的</a:t>
            </a:r>
            <a:r>
              <a:rPr lang="zh-TW" altLang="en-US" dirty="0" smtClean="0"/>
              <a:t>人</a:t>
            </a:r>
            <a:r>
              <a:rPr lang="zh-TW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604137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網路</a:t>
            </a:r>
            <a:r>
              <a:rPr lang="zh-TW" altLang="en-US" dirty="0"/>
              <a:t>文章評價的探勘</a:t>
            </a:r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3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487946" y="1735665"/>
              <a:ext cx="133324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網路文章的探勘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7" y="2658525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但</a:t>
            </a:r>
            <a:r>
              <a:rPr lang="zh-TW" altLang="en-US" sz="3200" dirty="0"/>
              <a:t>須解決以下問題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 smtClean="0"/>
              <a:t>同樣</a:t>
            </a:r>
            <a:r>
              <a:rPr lang="zh-TW" altLang="en-US" dirty="0"/>
              <a:t>是</a:t>
            </a:r>
            <a:r>
              <a:rPr lang="zh-TW" altLang="en-US" dirty="0" smtClean="0"/>
              <a:t>正（負）面</a:t>
            </a:r>
            <a:r>
              <a:rPr lang="zh-TW" altLang="en-US" dirty="0"/>
              <a:t>詞，強度可能大不同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「做得好」和「做得棒</a:t>
            </a:r>
            <a:r>
              <a:rPr lang="zh-TW" altLang="en-US" dirty="0" smtClean="0"/>
              <a:t>」。</a:t>
            </a:r>
            <a:endParaRPr lang="zh-TW" altLang="en-US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否定句的問題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「</a:t>
            </a:r>
            <a:r>
              <a:rPr lang="en-US" altLang="zh-TW" dirty="0"/>
              <a:t>iPhone 5</a:t>
            </a:r>
            <a:r>
              <a:rPr lang="zh-TW" altLang="en-US" dirty="0"/>
              <a:t>對你來說不是一個好選擇</a:t>
            </a:r>
            <a:r>
              <a:rPr lang="zh-TW" altLang="en-US" dirty="0" smtClean="0"/>
              <a:t>」。</a:t>
            </a:r>
            <a:endParaRPr lang="zh-TW" altLang="en-US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先褒後貶的問題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雖然</a:t>
            </a:r>
            <a:r>
              <a:rPr lang="en-US" altLang="zh-TW" dirty="0"/>
              <a:t>XXX</a:t>
            </a:r>
            <a:r>
              <a:rPr lang="zh-TW" altLang="en-US" dirty="0"/>
              <a:t>有 炫麗的外型、高解析度的照相功能，且輕薄短小，但它完全不符合商務人士的使用</a:t>
            </a:r>
            <a:r>
              <a:rPr lang="zh-TW" altLang="en-US" dirty="0" smtClean="0"/>
              <a:t>習慣</a:t>
            </a:r>
            <a:r>
              <a:rPr lang="zh-TW" altLang="en-US" dirty="0"/>
              <a:t>。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反諷句的問題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XXX</a:t>
            </a:r>
            <a:r>
              <a:rPr lang="zh-TW" altLang="en-US" dirty="0"/>
              <a:t>公司竟然推出這樣的好</a:t>
            </a:r>
            <a:r>
              <a:rPr lang="en-US" altLang="zh-TW" dirty="0">
                <a:latin typeface="華康中明體" panose="02020509000000000000" pitchFamily="49" charset="-120"/>
              </a:rPr>
              <a:t>…</a:t>
            </a:r>
            <a:r>
              <a:rPr lang="zh-TW" altLang="en-US" dirty="0" smtClean="0"/>
              <a:t>產品</a:t>
            </a:r>
            <a:r>
              <a:rPr lang="zh-TW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561749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zh-TW" altLang="en-US" dirty="0" smtClean="0"/>
              <a:t>從</a:t>
            </a:r>
            <a:r>
              <a:rPr lang="zh-TW" altLang="en-US" dirty="0"/>
              <a:t>新聞和評論文章預測股票走勢</a:t>
            </a:r>
            <a:endParaRPr lang="en-US" altLang="zh-TW" dirty="0"/>
          </a:p>
        </p:txBody>
      </p: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93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zh-TW" sz="3200" dirty="0" smtClean="0"/>
              <a:t>觀察</a:t>
            </a:r>
            <a:r>
              <a:rPr lang="zh-TW" altLang="zh-TW" sz="3200" dirty="0"/>
              <a:t>產品、服務或公司的評價，可能會對於這些產品或服務的銷售和公司的股票有所影響。有一間名為「股票聲納</a:t>
            </a:r>
            <a:r>
              <a:rPr lang="zh-TW" altLang="zh-TW" sz="3200" dirty="0" smtClean="0"/>
              <a:t>」</a:t>
            </a:r>
            <a:r>
              <a:rPr lang="zh-TW" altLang="en-US" sz="3200" dirty="0" smtClean="0"/>
              <a:t>（</a:t>
            </a:r>
            <a:r>
              <a:rPr lang="en-US" altLang="zh-TW" sz="3200" dirty="0" smtClean="0"/>
              <a:t>Stock Sonar</a:t>
            </a:r>
            <a:r>
              <a:rPr lang="zh-TW" altLang="en-US" sz="3200" dirty="0" smtClean="0"/>
              <a:t>）</a:t>
            </a:r>
            <a:r>
              <a:rPr lang="zh-TW" altLang="zh-TW" sz="3200" dirty="0" smtClean="0"/>
              <a:t>的</a:t>
            </a:r>
            <a:r>
              <a:rPr lang="zh-TW" altLang="zh-TW" sz="3200" dirty="0"/>
              <a:t>公司，專門收集和分析與某一家公司有關的評論文章，來源包括新聞、公開文件、部落格和推特，並自動分析這些文章中對於該公司的評價，然後列出這些評價值和股票走勢。圖</a:t>
            </a:r>
            <a:r>
              <a:rPr lang="en-US" altLang="zh-TW" sz="3200" dirty="0" smtClean="0"/>
              <a:t>14-</a:t>
            </a:r>
            <a:r>
              <a:rPr lang="en-US" altLang="zh-TW" sz="3200" dirty="0"/>
              <a:t>4</a:t>
            </a:r>
            <a:r>
              <a:rPr lang="zh-TW" altLang="zh-TW" sz="3200" dirty="0" smtClean="0"/>
              <a:t>列出台積電</a:t>
            </a:r>
            <a:r>
              <a:rPr lang="zh-TW" altLang="en-US" sz="3200" dirty="0" smtClean="0"/>
              <a:t>（</a:t>
            </a:r>
            <a:r>
              <a:rPr lang="en-US" altLang="zh-TW" sz="3200" dirty="0" smtClean="0"/>
              <a:t>TSM</a:t>
            </a:r>
            <a:r>
              <a:rPr lang="zh-TW" altLang="en-US" sz="3200" dirty="0" smtClean="0"/>
              <a:t>）</a:t>
            </a:r>
            <a:r>
              <a:rPr lang="zh-TW" altLang="zh-TW" sz="3200" dirty="0" smtClean="0"/>
              <a:t>的</a:t>
            </a:r>
            <a:r>
              <a:rPr lang="zh-TW" altLang="zh-TW" sz="3200" dirty="0"/>
              <a:t>評價值和股票走勢圖，可以看出在</a:t>
            </a:r>
            <a:r>
              <a:rPr lang="en-US" altLang="zh-TW" sz="3200" dirty="0"/>
              <a:t>8</a:t>
            </a:r>
            <a:r>
              <a:rPr lang="zh-TW" altLang="zh-TW" sz="3200" dirty="0"/>
              <a:t>月</a:t>
            </a:r>
            <a:r>
              <a:rPr lang="en-US" altLang="zh-TW" sz="3200" dirty="0"/>
              <a:t>26</a:t>
            </a:r>
            <a:r>
              <a:rPr lang="zh-TW" altLang="zh-TW" sz="3200" dirty="0"/>
              <a:t>日有五篇正面的評論文章，果然接下來股票就開始上漲</a:t>
            </a:r>
            <a:r>
              <a:rPr lang="zh-TW" altLang="zh-TW" sz="3200" dirty="0" smtClean="0"/>
              <a:t>。</a:t>
            </a:r>
            <a:endParaRPr lang="en-US" altLang="zh-TW" sz="3200" dirty="0" smtClean="0"/>
          </a:p>
        </p:txBody>
      </p:sp>
    </p:spTree>
    <p:extLst>
      <p:ext uri="{BB962C8B-B14F-4D97-AF65-F5344CB8AC3E}">
        <p14:creationId xmlns:p14="http://schemas.microsoft.com/office/powerpoint/2010/main" val="2903789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zh-TW" altLang="en-US" dirty="0" smtClean="0"/>
              <a:t>從</a:t>
            </a:r>
            <a:r>
              <a:rPr lang="zh-TW" altLang="en-US" dirty="0"/>
              <a:t>新聞和評論文章預測股票走勢</a:t>
            </a:r>
            <a:endParaRPr lang="en-US" altLang="zh-TW" dirty="0"/>
          </a:p>
        </p:txBody>
      </p: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93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zh-TW" sz="3200" dirty="0" smtClean="0"/>
              <a:t>客戶</a:t>
            </a:r>
            <a:r>
              <a:rPr lang="zh-TW" altLang="zh-TW" sz="3200" dirty="0"/>
              <a:t>如果想看詳細的文章自行判斷也可以在網頁下方看到。</a:t>
            </a:r>
          </a:p>
        </p:txBody>
      </p:sp>
      <p:grpSp>
        <p:nvGrpSpPr>
          <p:cNvPr id="2" name="群組 1"/>
          <p:cNvGrpSpPr/>
          <p:nvPr/>
        </p:nvGrpSpPr>
        <p:grpSpPr>
          <a:xfrm>
            <a:off x="926096" y="2492896"/>
            <a:ext cx="6873012" cy="4046281"/>
            <a:chOff x="926096" y="2492896"/>
            <a:chExt cx="6873012" cy="4046281"/>
          </a:xfrm>
        </p:grpSpPr>
        <p:pic>
          <p:nvPicPr>
            <p:cNvPr id="4" name="圖片 3" descr="螢幕擷取畫面 (5).png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99692" y="2492896"/>
              <a:ext cx="5544616" cy="3767768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926096" y="6231400"/>
              <a:ext cx="6873012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zh-TW" sz="1400" dirty="0">
                  <a:ea typeface="新細明體" panose="02020500000000000000" pitchFamily="18" charset="-120"/>
                  <a:cs typeface="Times New Roman" panose="02020603050405020304" pitchFamily="18" charset="0"/>
                </a:rPr>
                <a:t>台積電股票和評論文章評價的走向</a:t>
              </a:r>
              <a:r>
                <a:rPr lang="zh-TW" altLang="zh-TW" sz="1400" dirty="0" smtClean="0">
                  <a:ea typeface="新細明體" panose="02020500000000000000" pitchFamily="18" charset="-120"/>
                  <a:cs typeface="Times New Roman" panose="02020603050405020304" pitchFamily="18" charset="0"/>
                </a:rPr>
                <a:t>圖</a:t>
              </a:r>
              <a:r>
                <a:rPr lang="en-US" altLang="zh-TW" sz="1400" dirty="0" smtClean="0">
                  <a:ea typeface="新細明體" panose="02020500000000000000" pitchFamily="18" charset="-120"/>
                  <a:cs typeface="Times New Roman" panose="02020603050405020304" pitchFamily="18" charset="0"/>
                </a:rPr>
                <a:t> (</a:t>
              </a:r>
              <a:r>
                <a:rPr lang="en-US" altLang="zh-TW" sz="1400" dirty="0">
                  <a:ea typeface="新細明體" panose="02020500000000000000" pitchFamily="18" charset="-120"/>
                  <a:cs typeface="Times New Roman" panose="02020603050405020304" pitchFamily="18" charset="0"/>
                </a:rPr>
                <a:t>www.thestocksonar.com)</a:t>
              </a:r>
              <a:endParaRPr lang="zh-TW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269092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社群的衡量指標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4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490859" y="2383542"/>
              <a:ext cx="1339068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社群資料的探勘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社會</a:t>
            </a:r>
            <a:r>
              <a:rPr lang="zh-TW" altLang="en-US" sz="3200" dirty="0"/>
              <a:t>網路的</a:t>
            </a:r>
            <a:r>
              <a:rPr lang="zh-TW" altLang="en-US" sz="3200" dirty="0" smtClean="0"/>
              <a:t>分析，</a:t>
            </a:r>
            <a:r>
              <a:rPr lang="zh-TW" altLang="en-US" sz="3200" dirty="0"/>
              <a:t>常見</a:t>
            </a:r>
            <a:r>
              <a:rPr lang="zh-TW" altLang="en-US" sz="3200" dirty="0" smtClean="0"/>
              <a:t>的分析指標：</a:t>
            </a:r>
            <a:endParaRPr lang="zh-TW" altLang="en-US" sz="3200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 smtClean="0"/>
              <a:t>關係</a:t>
            </a:r>
            <a:r>
              <a:rPr lang="zh-TW" altLang="en-US" dirty="0"/>
              <a:t>密切之</a:t>
            </a:r>
            <a:r>
              <a:rPr lang="zh-TW" altLang="en-US" dirty="0" smtClean="0"/>
              <a:t>群體（</a:t>
            </a:r>
            <a:r>
              <a:rPr lang="en-US" altLang="zh-TW" dirty="0" smtClean="0"/>
              <a:t>Dense group</a:t>
            </a:r>
            <a:r>
              <a:rPr lang="zh-TW" altLang="en-US" dirty="0" smtClean="0"/>
              <a:t>）</a:t>
            </a:r>
            <a:endParaRPr lang="en-US" altLang="zh-TW" dirty="0"/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死黨，他們可能會有共同的價值觀和行為模式，可以據以擬定行銷策略或教化</a:t>
            </a:r>
            <a:r>
              <a:rPr lang="zh-TW" altLang="en-US" dirty="0" smtClean="0"/>
              <a:t>模式。</a:t>
            </a:r>
            <a:endParaRPr lang="zh-TW" altLang="en-US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橋接</a:t>
            </a:r>
            <a:r>
              <a:rPr lang="zh-TW" altLang="en-US" dirty="0" smtClean="0"/>
              <a:t>節點（</a:t>
            </a:r>
            <a:r>
              <a:rPr lang="en-US" altLang="zh-TW" dirty="0" smtClean="0"/>
              <a:t>Bridge</a:t>
            </a:r>
            <a:r>
              <a:rPr lang="zh-TW" altLang="en-US" dirty="0" smtClean="0"/>
              <a:t>）</a:t>
            </a:r>
            <a:endParaRPr lang="en-US" altLang="zh-TW" dirty="0"/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橋接節點有機會接觸多個群體，資訊較為流通，也比旁人有更多的</a:t>
            </a:r>
            <a:r>
              <a:rPr lang="zh-TW" altLang="en-US" dirty="0" smtClean="0"/>
              <a:t>機會</a:t>
            </a:r>
            <a:r>
              <a:rPr lang="zh-TW" altLang="en-US" dirty="0"/>
              <a:t>。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集中</a:t>
            </a:r>
            <a:r>
              <a:rPr lang="zh-TW" altLang="en-US" dirty="0" smtClean="0"/>
              <a:t>度（</a:t>
            </a:r>
            <a:r>
              <a:rPr lang="en-US" altLang="zh-TW" dirty="0" smtClean="0"/>
              <a:t>Centrality</a:t>
            </a:r>
            <a:r>
              <a:rPr lang="zh-TW" altLang="en-US" dirty="0" smtClean="0"/>
              <a:t>）</a:t>
            </a:r>
            <a:endParaRPr lang="en-US" altLang="zh-TW" dirty="0"/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在社會網路裡有較多連線的節點，可能是比較重要的</a:t>
            </a:r>
            <a:r>
              <a:rPr lang="zh-TW" altLang="en-US" dirty="0" smtClean="0"/>
              <a:t>節點</a:t>
            </a:r>
            <a:r>
              <a:rPr lang="zh-TW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273504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zh-TW" dirty="0" smtClean="0"/>
              <a:t>社</a:t>
            </a:r>
            <a:r>
              <a:rPr lang="zh-TW" altLang="zh-TW" dirty="0"/>
              <a:t>群推薦技術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4" y="-3941297"/>
            <a:ext cx="467999" cy="8367898"/>
            <a:chOff x="-37327" y="1183"/>
            <a:chExt cx="432002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490859" y="2383542"/>
              <a:ext cx="1339068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社群資料的探勘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3297043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435280" cy="5040000"/>
          </a:xfrm>
        </p:spPr>
        <p:txBody>
          <a:bodyPr>
            <a:noAutofit/>
          </a:bodyPr>
          <a:lstStyle/>
          <a:p>
            <a:pPr marL="342900" lvl="1" indent="-342900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一般</a:t>
            </a:r>
            <a:r>
              <a:rPr lang="zh-TW" altLang="en-US" sz="3200" dirty="0"/>
              <a:t>的推薦方式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根據目標客戶的個人</a:t>
            </a:r>
            <a:r>
              <a:rPr lang="zh-TW" altLang="en-US" dirty="0" smtClean="0"/>
              <a:t>基本資料（性別</a:t>
            </a:r>
            <a:r>
              <a:rPr lang="zh-TW" altLang="en-US" dirty="0"/>
              <a:t>、學歷、專長、社經</a:t>
            </a:r>
            <a:r>
              <a:rPr lang="zh-TW" altLang="en-US" dirty="0" smtClean="0"/>
              <a:t>地位）和</a:t>
            </a:r>
            <a:r>
              <a:rPr lang="zh-TW" altLang="en-US" dirty="0"/>
              <a:t>所購買或瀏覽過的產品，找出相似產品來進行</a:t>
            </a:r>
            <a:r>
              <a:rPr lang="zh-TW" altLang="en-US" dirty="0" smtClean="0"/>
              <a:t>推薦。</a:t>
            </a:r>
            <a:endParaRPr lang="zh-TW" altLang="en-US" dirty="0"/>
          </a:p>
          <a:p>
            <a:pPr marL="342900" lvl="1" indent="-342900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/>
              <a:t>利用社會網路的推薦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採用協力過濾</a:t>
            </a:r>
            <a:r>
              <a:rPr lang="zh-TW" altLang="en-US" dirty="0" smtClean="0"/>
              <a:t>法（</a:t>
            </a:r>
            <a:r>
              <a:rPr lang="en-US" altLang="zh-TW" dirty="0" smtClean="0"/>
              <a:t>Collaborative Filtering</a:t>
            </a:r>
            <a:r>
              <a:rPr lang="zh-TW" altLang="en-US" dirty="0" smtClean="0"/>
              <a:t>），</a:t>
            </a:r>
            <a:r>
              <a:rPr lang="zh-TW" altLang="en-US" dirty="0"/>
              <a:t>推薦一些你的夥伴所喜歡，但你卻還沒購買的</a:t>
            </a:r>
            <a:r>
              <a:rPr lang="zh-TW" altLang="en-US" dirty="0" smtClean="0"/>
              <a:t>商品。</a:t>
            </a:r>
            <a:endParaRPr lang="zh-TW" altLang="en-US" dirty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何謂夥伴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信任的朋友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購買習慣類似的陌生人</a:t>
            </a:r>
          </a:p>
        </p:txBody>
      </p:sp>
    </p:spTree>
    <p:extLst>
      <p:ext uri="{BB962C8B-B14F-4D97-AF65-F5344CB8AC3E}">
        <p14:creationId xmlns:p14="http://schemas.microsoft.com/office/powerpoint/2010/main" val="732983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行動資料的特性與服務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4" y="-3941298"/>
            <a:ext cx="468000" cy="8367898"/>
            <a:chOff x="-37327" y="1183"/>
            <a:chExt cx="432003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491533" y="3017398"/>
              <a:ext cx="1340414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行動資料的探勘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435280" cy="5040000"/>
          </a:xfrm>
        </p:spPr>
        <p:txBody>
          <a:bodyPr>
            <a:noAutofit/>
          </a:bodyPr>
          <a:lstStyle/>
          <a:p>
            <a:pPr marL="342900" lvl="1" indent="-342900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行動</a:t>
            </a:r>
            <a:r>
              <a:rPr lang="zh-TW" altLang="en-US" sz="3200" dirty="0"/>
              <a:t>資料的特性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大量的位置資訊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有不同程度的誤差和資料遺失</a:t>
            </a:r>
          </a:p>
          <a:p>
            <a:pPr marL="342900" lvl="1" indent="-342900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/>
              <a:t>以位置為</a:t>
            </a:r>
            <a:r>
              <a:rPr lang="zh-TW" altLang="en-US" sz="3200" dirty="0" smtClean="0"/>
              <a:t>基礎（</a:t>
            </a:r>
            <a:r>
              <a:rPr lang="en-US" altLang="zh-TW" sz="3200" dirty="0" smtClean="0"/>
              <a:t>location-based</a:t>
            </a:r>
            <a:r>
              <a:rPr lang="zh-TW" altLang="en-US" sz="3200" dirty="0" smtClean="0"/>
              <a:t>）服務</a:t>
            </a:r>
            <a:endParaRPr lang="zh-TW" altLang="en-US" sz="3200" dirty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路線規劃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找鄰近</a:t>
            </a:r>
            <a:r>
              <a:rPr lang="zh-TW" altLang="en-US" dirty="0" smtClean="0"/>
              <a:t>的停車場、加油站</a:t>
            </a:r>
            <a:r>
              <a:rPr lang="zh-TW" altLang="en-US" dirty="0"/>
              <a:t>、</a:t>
            </a:r>
            <a:r>
              <a:rPr lang="zh-TW" altLang="en-US" dirty="0" smtClean="0"/>
              <a:t>餐廳、旅館和商店</a:t>
            </a:r>
            <a:endParaRPr lang="en-US" altLang="zh-TW" dirty="0" smtClean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旅遊景點推薦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找鄰近的計程車或同伴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城市塞車路段的</a:t>
            </a:r>
            <a:r>
              <a:rPr lang="zh-TW" altLang="en-US" dirty="0" smtClean="0"/>
              <a:t>偵測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11495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行動資料探勘的應用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57224" y="-3941298"/>
            <a:ext cx="468000" cy="8367898"/>
            <a:chOff x="-37327" y="1183"/>
            <a:chExt cx="432003" cy="5187587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491533" y="3017398"/>
              <a:ext cx="1340414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行動資料的探勘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935387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82208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435280" cy="5040000"/>
          </a:xfrm>
        </p:spPr>
        <p:txBody>
          <a:bodyPr>
            <a:noAutofit/>
          </a:bodyPr>
          <a:lstStyle/>
          <a:p>
            <a:pPr marL="342900" lvl="1" indent="-342900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探</a:t>
            </a:r>
            <a:r>
              <a:rPr lang="zh-TW" altLang="en-US" sz="3200" dirty="0"/>
              <a:t>勘歷史性的移動資料應用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移動群體的探勘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共同結伴逛賣場的朋友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動物的群聚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推測使用者的生活圈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辦公室與家庭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形成個人的生活輪廓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找出活動的可能參與者</a:t>
            </a:r>
          </a:p>
          <a:p>
            <a:pPr marL="1177200" lvl="3" indent="-342900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考慮個人偏好和活動</a:t>
            </a:r>
            <a:r>
              <a:rPr lang="zh-TW" altLang="en-US" dirty="0" smtClean="0"/>
              <a:t>區域</a:t>
            </a:r>
            <a:endParaRPr lang="zh-TW" altLang="en-US" dirty="0"/>
          </a:p>
        </p:txBody>
      </p:sp>
      <p:pic>
        <p:nvPicPr>
          <p:cNvPr id="7170" name="Picture 2" descr="C:\Users\NO38\Desktop\書籍\IM111電子商務\IM111ppt\小圖\mh900438761_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618" y="4013490"/>
            <a:ext cx="2336413" cy="2336413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64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量資料的特性</a:t>
            </a:r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sz="3200" dirty="0" smtClean="0"/>
              <a:t>4 </a:t>
            </a:r>
            <a:r>
              <a:rPr lang="en-US" altLang="zh-TW" sz="3200" dirty="0"/>
              <a:t>V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 smtClean="0"/>
              <a:t>Volume</a:t>
            </a:r>
            <a:r>
              <a:rPr lang="zh-TW" altLang="en-US" dirty="0" smtClean="0"/>
              <a:t>：量</a:t>
            </a:r>
            <a:r>
              <a:rPr lang="zh-TW" altLang="en-US" dirty="0"/>
              <a:t>極大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以</a:t>
            </a:r>
            <a:r>
              <a:rPr lang="en-US" altLang="zh-TW" dirty="0"/>
              <a:t>TB, PB</a:t>
            </a:r>
            <a:r>
              <a:rPr lang="zh-TW" altLang="en-US" dirty="0"/>
              <a:t>來</a:t>
            </a:r>
            <a:r>
              <a:rPr lang="zh-TW" altLang="en-US" dirty="0" smtClean="0"/>
              <a:t>計。</a:t>
            </a:r>
            <a:endParaRPr lang="zh-TW" altLang="en-US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 smtClean="0"/>
              <a:t>Variety</a:t>
            </a:r>
            <a:r>
              <a:rPr lang="zh-TW" altLang="en-US" dirty="0" smtClean="0"/>
              <a:t>：</a:t>
            </a:r>
            <a:r>
              <a:rPr lang="zh-TW" altLang="en-US" dirty="0"/>
              <a:t>資料格式十分多樣化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包括結構化資料、文字資料、數字型資料和影音</a:t>
            </a:r>
            <a:r>
              <a:rPr lang="zh-TW" altLang="en-US" dirty="0" smtClean="0"/>
              <a:t>資料。</a:t>
            </a:r>
            <a:endParaRPr lang="zh-TW" altLang="en-US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 smtClean="0"/>
              <a:t>Velocity</a:t>
            </a:r>
            <a:r>
              <a:rPr lang="zh-TW" altLang="en-US" dirty="0" smtClean="0"/>
              <a:t>：</a:t>
            </a:r>
            <a:r>
              <a:rPr lang="zh-TW" altLang="en-US" dirty="0"/>
              <a:t>產生速度極快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感測器產生的是串流型的</a:t>
            </a:r>
            <a:r>
              <a:rPr lang="zh-TW" altLang="en-US" dirty="0" smtClean="0"/>
              <a:t>資料（</a:t>
            </a:r>
            <a:r>
              <a:rPr lang="en-US" altLang="zh-TW" dirty="0" smtClean="0"/>
              <a:t>streaming data</a:t>
            </a:r>
            <a:r>
              <a:rPr lang="zh-TW" altLang="en-US" dirty="0" smtClean="0"/>
              <a:t>）。</a:t>
            </a:r>
            <a:endParaRPr lang="en-US" altLang="zh-TW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 smtClean="0"/>
              <a:t>Veracity</a:t>
            </a:r>
            <a:r>
              <a:rPr lang="zh-TW" altLang="en-US" dirty="0" smtClean="0"/>
              <a:t>：</a:t>
            </a:r>
            <a:r>
              <a:rPr lang="zh-TW" altLang="en-US" dirty="0"/>
              <a:t>資料品質不一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有人或是裝置產生，必然有</a:t>
            </a:r>
            <a:r>
              <a:rPr lang="zh-TW" altLang="en-US" dirty="0" smtClean="0"/>
              <a:t>誤差</a:t>
            </a:r>
            <a:r>
              <a:rPr lang="zh-TW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863425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en-US" altLang="zh-TW" dirty="0" smtClean="0"/>
              <a:t>N</a:t>
            </a:r>
            <a:r>
              <a:rPr lang="en-US" altLang="zh-TW" cap="none" dirty="0" smtClean="0"/>
              <a:t>etflix</a:t>
            </a:r>
            <a:r>
              <a:rPr lang="zh-TW" altLang="en-US" dirty="0" smtClean="0"/>
              <a:t>利用</a:t>
            </a:r>
            <a:r>
              <a:rPr lang="zh-TW" altLang="en-US" dirty="0"/>
              <a:t>巨量資料分析來</a:t>
            </a:r>
            <a:r>
              <a:rPr lang="zh-TW" altLang="en-US" dirty="0" smtClean="0"/>
              <a:t>創新</a:t>
            </a:r>
            <a:endParaRPr lang="en-US" altLang="zh-TW" dirty="0"/>
          </a:p>
        </p:txBody>
      </p:sp>
      <p:sp>
        <p:nvSpPr>
          <p:cNvPr id="4099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19256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Font typeface="Arial" charset="0"/>
              <a:buChar char="•"/>
            </a:pPr>
            <a:r>
              <a:rPr lang="zh-TW" altLang="zh-TW" dirty="0" smtClean="0"/>
              <a:t>美國</a:t>
            </a:r>
            <a:r>
              <a:rPr lang="zh-TW" altLang="zh-TW" dirty="0"/>
              <a:t>著名的</a:t>
            </a:r>
            <a:r>
              <a:rPr lang="en-US" altLang="zh-TW" dirty="0"/>
              <a:t>DVD</a:t>
            </a:r>
            <a:r>
              <a:rPr lang="zh-TW" altLang="zh-TW" dirty="0"/>
              <a:t>租賃公司</a:t>
            </a:r>
            <a:r>
              <a:rPr lang="en-US" altLang="zh-TW" dirty="0"/>
              <a:t>Netflix</a:t>
            </a:r>
            <a:r>
              <a:rPr lang="zh-TW" altLang="zh-TW" dirty="0"/>
              <a:t>的執行長黑思廷</a:t>
            </a:r>
            <a:r>
              <a:rPr lang="zh-TW" altLang="zh-TW" dirty="0" smtClean="0"/>
              <a:t>斯</a:t>
            </a:r>
            <a:r>
              <a:rPr lang="zh-TW" altLang="en-US" dirty="0"/>
              <a:t>（</a:t>
            </a:r>
            <a:r>
              <a:rPr lang="en-US" altLang="zh-TW" dirty="0" smtClean="0"/>
              <a:t>Reed Hastings</a:t>
            </a:r>
            <a:r>
              <a:rPr lang="zh-TW" altLang="en-US" dirty="0" smtClean="0"/>
              <a:t>）</a:t>
            </a:r>
            <a:r>
              <a:rPr lang="en-US" altLang="zh-TW" dirty="0" smtClean="0"/>
              <a:t>1991</a:t>
            </a:r>
            <a:r>
              <a:rPr lang="zh-TW" altLang="zh-TW" dirty="0" smtClean="0"/>
              <a:t>年</a:t>
            </a:r>
            <a:r>
              <a:rPr lang="zh-TW" altLang="zh-TW" dirty="0"/>
              <a:t>他創設</a:t>
            </a:r>
            <a:r>
              <a:rPr lang="en-US" altLang="zh-TW" dirty="0"/>
              <a:t>Pure Software</a:t>
            </a:r>
            <a:r>
              <a:rPr lang="zh-TW" altLang="zh-TW" dirty="0"/>
              <a:t>公司，開發和販賣偵錯和修正軟體</a:t>
            </a:r>
            <a:r>
              <a:rPr lang="zh-TW" altLang="en-US" dirty="0"/>
              <a:t>。</a:t>
            </a:r>
            <a:endParaRPr lang="en-US" altLang="zh-TW" dirty="0"/>
          </a:p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zh-TW" dirty="0"/>
              <a:t>創立</a:t>
            </a:r>
            <a:r>
              <a:rPr lang="en-US" altLang="zh-TW" dirty="0" smtClean="0"/>
              <a:t>Netflix</a:t>
            </a:r>
            <a:r>
              <a:rPr lang="zh-TW" altLang="en-US" dirty="0" smtClean="0"/>
              <a:t>：</a:t>
            </a:r>
            <a:r>
              <a:rPr lang="zh-TW" altLang="zh-TW" dirty="0" smtClean="0"/>
              <a:t>黑</a:t>
            </a:r>
            <a:r>
              <a:rPr lang="zh-TW" altLang="zh-TW" dirty="0"/>
              <a:t>思廷斯向當時最大的</a:t>
            </a:r>
            <a:r>
              <a:rPr lang="en-US" altLang="zh-TW" dirty="0"/>
              <a:t>DVD</a:t>
            </a:r>
            <a:r>
              <a:rPr lang="zh-TW" altLang="zh-TW" dirty="0"/>
              <a:t>租借店百視</a:t>
            </a:r>
            <a:r>
              <a:rPr lang="zh-TW" altLang="zh-TW" dirty="0" smtClean="0"/>
              <a:t>達</a:t>
            </a:r>
            <a:r>
              <a:rPr lang="zh-TW" altLang="en-US" dirty="0"/>
              <a:t>（</a:t>
            </a:r>
            <a:r>
              <a:rPr lang="en-US" altLang="zh-TW" dirty="0" smtClean="0"/>
              <a:t>Blockbuster</a:t>
            </a:r>
            <a:r>
              <a:rPr lang="zh-TW" altLang="en-US" dirty="0" smtClean="0"/>
              <a:t>）</a:t>
            </a:r>
            <a:r>
              <a:rPr lang="zh-TW" altLang="zh-TW" dirty="0" smtClean="0"/>
              <a:t>借</a:t>
            </a:r>
            <a:r>
              <a:rPr lang="zh-TW" altLang="zh-TW" dirty="0"/>
              <a:t>一片名為「阿波羅</a:t>
            </a:r>
            <a:r>
              <a:rPr lang="en-US" altLang="zh-TW" dirty="0"/>
              <a:t>13</a:t>
            </a:r>
            <a:r>
              <a:rPr lang="zh-TW" altLang="zh-TW" dirty="0"/>
              <a:t>號」的</a:t>
            </a:r>
            <a:r>
              <a:rPr lang="en-US" altLang="zh-TW" dirty="0"/>
              <a:t>DVD</a:t>
            </a:r>
            <a:r>
              <a:rPr lang="zh-TW" altLang="zh-TW" dirty="0"/>
              <a:t>，觀賞完畢後卻不知置於何處，六個星期後找到並歸還時被罰了</a:t>
            </a:r>
            <a:r>
              <a:rPr lang="en-US" altLang="zh-TW" dirty="0"/>
              <a:t>40</a:t>
            </a:r>
            <a:r>
              <a:rPr lang="zh-TW" altLang="zh-TW" dirty="0"/>
              <a:t>美元</a:t>
            </a:r>
            <a:r>
              <a:rPr lang="zh-TW" altLang="zh-TW" dirty="0" smtClean="0"/>
              <a:t>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69878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量資料的特性</a:t>
            </a:r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sz="3200" dirty="0" smtClean="0"/>
              <a:t>NoSQL</a:t>
            </a:r>
            <a:r>
              <a:rPr lang="zh-TW" altLang="en-US" sz="3200" dirty="0"/>
              <a:t>資料庫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/>
              <a:t>Not Only SQL</a:t>
            </a:r>
            <a:r>
              <a:rPr lang="en-US" altLang="en-US" dirty="0"/>
              <a:t>：</a:t>
            </a:r>
            <a:r>
              <a:rPr lang="zh-TW" altLang="en-US" dirty="0"/>
              <a:t>下一代非關聯式的資料庫</a:t>
            </a:r>
            <a:r>
              <a:rPr lang="zh-TW" altLang="en-US" dirty="0" smtClean="0"/>
              <a:t>技術。</a:t>
            </a:r>
            <a:endParaRPr lang="zh-TW" altLang="en-US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支援分散式儲存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具備開放原始碼精神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容易進行水平式</a:t>
            </a:r>
            <a:r>
              <a:rPr lang="zh-TW" altLang="en-US" dirty="0" smtClean="0"/>
              <a:t>擴充（</a:t>
            </a:r>
            <a:r>
              <a:rPr lang="en-US" altLang="zh-TW" dirty="0" smtClean="0"/>
              <a:t>Horizontally scalable</a:t>
            </a:r>
            <a:r>
              <a:rPr lang="zh-TW" altLang="en-US" dirty="0" smtClean="0"/>
              <a:t>）</a:t>
            </a:r>
            <a:endParaRPr lang="en-US" altLang="en-US" dirty="0"/>
          </a:p>
        </p:txBody>
      </p:sp>
      <p:pic>
        <p:nvPicPr>
          <p:cNvPr id="8194" name="Picture 2" descr="C:\Users\NO38\Desktop\書籍\IM111電子商務\IM111ppt\小圖\imag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7080" y="4238393"/>
            <a:ext cx="3869840" cy="2194641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801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量資料的特性</a:t>
            </a:r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95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sz="3200" dirty="0"/>
              <a:t>NoSQL</a:t>
            </a:r>
            <a:r>
              <a:rPr lang="zh-TW" altLang="en-US" sz="3200" dirty="0"/>
              <a:t>資料庫的特徵</a:t>
            </a:r>
          </a:p>
          <a:p>
            <a:pPr marL="720000" lvl="1" indent="-342900" defTabSz="914400" fontAlgn="base">
              <a:lnSpc>
                <a:spcPct val="95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 smtClean="0"/>
              <a:t>無綱目（</a:t>
            </a:r>
            <a:r>
              <a:rPr lang="en-US" altLang="zh-TW" dirty="0" smtClean="0"/>
              <a:t>Schema-Free</a:t>
            </a:r>
            <a:r>
              <a:rPr lang="zh-TW" altLang="en-US" dirty="0" smtClean="0"/>
              <a:t>）</a:t>
            </a:r>
            <a:endParaRPr lang="en-US" altLang="zh-TW" dirty="0"/>
          </a:p>
          <a:p>
            <a:pPr marL="1177200" lvl="3" indent="-342900" algn="just" defTabSz="914400" fontAlgn="base">
              <a:lnSpc>
                <a:spcPct val="95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無須事先明確定義資料實體間的關係與</a:t>
            </a:r>
            <a:r>
              <a:rPr lang="zh-TW" altLang="en-US" dirty="0" smtClean="0"/>
              <a:t>結構。</a:t>
            </a:r>
            <a:endParaRPr lang="zh-TW" altLang="en-US" dirty="0"/>
          </a:p>
          <a:p>
            <a:pPr marL="720000" lvl="1" indent="-342900" defTabSz="914400" fontAlgn="base">
              <a:lnSpc>
                <a:spcPct val="95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高</a:t>
            </a:r>
            <a:r>
              <a:rPr lang="zh-TW" altLang="en-US" dirty="0" smtClean="0"/>
              <a:t>延展性（</a:t>
            </a:r>
            <a:r>
              <a:rPr lang="en-US" altLang="zh-TW" dirty="0" smtClean="0"/>
              <a:t>High Scalability</a:t>
            </a:r>
            <a:r>
              <a:rPr lang="zh-TW" altLang="en-US" dirty="0" smtClean="0"/>
              <a:t>）</a:t>
            </a:r>
            <a:endParaRPr lang="en-US" altLang="zh-TW" dirty="0"/>
          </a:p>
          <a:p>
            <a:pPr marL="1177200" lvl="3" indent="-342900" algn="just" defTabSz="914400" fontAlgn="base">
              <a:lnSpc>
                <a:spcPct val="95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透過增加伺服器的方式，提升容量與處理</a:t>
            </a:r>
            <a:r>
              <a:rPr lang="zh-TW" altLang="en-US" dirty="0" smtClean="0"/>
              <a:t>能量</a:t>
            </a:r>
            <a:r>
              <a:rPr lang="zh-TW" altLang="en-US" dirty="0"/>
              <a:t>。</a:t>
            </a:r>
          </a:p>
          <a:p>
            <a:pPr marL="720000" lvl="1" indent="-342900" defTabSz="914400" fontAlgn="base">
              <a:lnSpc>
                <a:spcPct val="95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簡單的存取介面</a:t>
            </a:r>
          </a:p>
          <a:p>
            <a:pPr marL="1177200" lvl="3" indent="-342900" algn="just" defTabSz="914400" fontAlgn="base">
              <a:lnSpc>
                <a:spcPct val="95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提供支援開發語言的應用程式</a:t>
            </a:r>
            <a:r>
              <a:rPr lang="zh-TW" altLang="en-US" dirty="0" smtClean="0"/>
              <a:t>介面（</a:t>
            </a:r>
            <a:r>
              <a:rPr lang="en-US" altLang="zh-TW" dirty="0" smtClean="0"/>
              <a:t>API</a:t>
            </a:r>
            <a:r>
              <a:rPr lang="zh-TW" altLang="en-US" dirty="0" smtClean="0"/>
              <a:t>），</a:t>
            </a:r>
            <a:r>
              <a:rPr lang="zh-TW" altLang="en-US" dirty="0"/>
              <a:t>或是支援</a:t>
            </a:r>
            <a:r>
              <a:rPr lang="en-US" altLang="zh-TW" dirty="0"/>
              <a:t>REST</a:t>
            </a:r>
            <a:r>
              <a:rPr lang="zh-TW" altLang="en-US" dirty="0"/>
              <a:t>風格的網路服務介面，不使用</a:t>
            </a:r>
            <a:r>
              <a:rPr lang="en-US" altLang="zh-TW" dirty="0" smtClean="0"/>
              <a:t>SQL</a:t>
            </a:r>
            <a:r>
              <a:rPr lang="zh-TW" altLang="en-US" dirty="0" smtClean="0"/>
              <a:t>。</a:t>
            </a:r>
            <a:endParaRPr lang="en-US" altLang="zh-TW" dirty="0"/>
          </a:p>
          <a:p>
            <a:pPr marL="720000" lvl="1" indent="-342900" defTabSz="914400" fontAlgn="base">
              <a:lnSpc>
                <a:spcPct val="95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最終的</a:t>
            </a:r>
            <a:r>
              <a:rPr lang="zh-TW" altLang="en-US" dirty="0" smtClean="0"/>
              <a:t>一致性（</a:t>
            </a:r>
            <a:r>
              <a:rPr lang="en-US" altLang="zh-TW" dirty="0" smtClean="0"/>
              <a:t>Eventually Consistent</a:t>
            </a:r>
            <a:r>
              <a:rPr lang="zh-TW" altLang="en-US" dirty="0" smtClean="0"/>
              <a:t>）</a:t>
            </a:r>
            <a:endParaRPr lang="en-US" altLang="zh-TW" dirty="0"/>
          </a:p>
          <a:p>
            <a:pPr marL="1177200" lvl="3" indent="-342900" algn="just" defTabSz="914400" fontAlgn="base">
              <a:lnSpc>
                <a:spcPct val="95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分散複製多份複本，在一段足夠長的時間後，逐步同步所有的</a:t>
            </a:r>
            <a:r>
              <a:rPr lang="zh-TW" altLang="en-US" dirty="0" smtClean="0"/>
              <a:t>複本</a:t>
            </a:r>
            <a:r>
              <a:rPr lang="zh-TW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46976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</a:t>
            </a:r>
            <a:r>
              <a:rPr lang="zh-TW" altLang="en-US" dirty="0" smtClean="0"/>
              <a:t>的模式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sz="3200" dirty="0"/>
              <a:t>NoSQL</a:t>
            </a:r>
            <a:r>
              <a:rPr lang="zh-TW" altLang="en-US" sz="3200" dirty="0" smtClean="0"/>
              <a:t>資料庫類型</a:t>
            </a:r>
            <a:endParaRPr lang="zh-TW" altLang="en-US" sz="3200" dirty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 smtClean="0"/>
              <a:t>Key-Value</a:t>
            </a:r>
            <a:r>
              <a:rPr lang="zh-TW" altLang="en-US" dirty="0"/>
              <a:t>類型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適合存取資料實體與其屬性的結構化</a:t>
            </a:r>
            <a:r>
              <a:rPr lang="zh-TW" altLang="en-US" dirty="0" smtClean="0"/>
              <a:t>資料。</a:t>
            </a:r>
            <a:endParaRPr lang="zh-TW" altLang="en-US" dirty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文件類型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適用於儲存非結構性的</a:t>
            </a:r>
            <a:r>
              <a:rPr lang="zh-TW" altLang="en-US" dirty="0" smtClean="0"/>
              <a:t>文件</a:t>
            </a:r>
            <a:r>
              <a:rPr lang="zh-TW" altLang="en-US" dirty="0"/>
              <a:t>。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 smtClean="0"/>
              <a:t>圖形</a:t>
            </a:r>
            <a:r>
              <a:rPr lang="zh-TW" altLang="en-US" dirty="0" smtClean="0"/>
              <a:t>（</a:t>
            </a:r>
            <a:r>
              <a:rPr lang="en-US" altLang="zh-TW" dirty="0" smtClean="0"/>
              <a:t>Graph</a:t>
            </a:r>
            <a:r>
              <a:rPr lang="zh-TW" altLang="en-US" dirty="0" smtClean="0"/>
              <a:t>）類型</a:t>
            </a:r>
            <a:endParaRPr lang="zh-TW" altLang="en-US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適合用來記錄社會</a:t>
            </a:r>
            <a:r>
              <a:rPr lang="zh-TW" altLang="en-US" dirty="0" smtClean="0"/>
              <a:t>網路（</a:t>
            </a:r>
            <a:r>
              <a:rPr lang="en-US" altLang="zh-TW" dirty="0" smtClean="0"/>
              <a:t>Social </a:t>
            </a:r>
            <a:r>
              <a:rPr lang="en-US" altLang="zh-TW" dirty="0" smtClean="0"/>
              <a:t>Network</a:t>
            </a:r>
            <a:r>
              <a:rPr lang="zh-TW" altLang="en-US" dirty="0" smtClean="0"/>
              <a:t>）資料</a:t>
            </a:r>
            <a:r>
              <a:rPr lang="zh-TW" altLang="en-US" dirty="0"/>
              <a:t>。</a:t>
            </a:r>
          </a:p>
        </p:txBody>
      </p:sp>
      <p:pic>
        <p:nvPicPr>
          <p:cNvPr id="9218" name="Picture 2" descr="C:\Users\NO38\Desktop\書籍\IM111電子商務\IM111ppt\小圖\images (1)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59" r="12803"/>
          <a:stretch/>
        </p:blipFill>
        <p:spPr bwMode="auto">
          <a:xfrm>
            <a:off x="6916012" y="5157192"/>
            <a:ext cx="1789045" cy="1347710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302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</a:t>
            </a:r>
            <a:r>
              <a:rPr lang="zh-TW" altLang="en-US" dirty="0" smtClean="0"/>
              <a:t>的模式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sz="3200" dirty="0" smtClean="0"/>
              <a:t>Key-Value</a:t>
            </a:r>
            <a:r>
              <a:rPr lang="zh-TW" altLang="en-US" sz="3200" dirty="0"/>
              <a:t>類型</a:t>
            </a:r>
            <a:r>
              <a:rPr lang="en-US" altLang="zh-TW" sz="3200" dirty="0"/>
              <a:t>NoSQL</a:t>
            </a:r>
            <a:r>
              <a:rPr lang="zh-TW" altLang="en-US" sz="3200" dirty="0"/>
              <a:t>資料庫</a:t>
            </a:r>
            <a:endParaRPr lang="en-US" altLang="zh-TW" sz="3200" dirty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資料結構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資料是</a:t>
            </a:r>
            <a:r>
              <a:rPr lang="zh-TW" altLang="en-US" dirty="0" smtClean="0"/>
              <a:t>以</a:t>
            </a:r>
            <a:r>
              <a:rPr lang="en-US" altLang="zh-TW" dirty="0" smtClean="0"/>
              <a:t>Key-Value</a:t>
            </a:r>
            <a:r>
              <a:rPr lang="zh-TW" altLang="en-US" dirty="0" smtClean="0"/>
              <a:t>成對</a:t>
            </a:r>
            <a:r>
              <a:rPr lang="zh-TW" altLang="en-US" dirty="0"/>
              <a:t>的結構儲存，</a:t>
            </a:r>
            <a:r>
              <a:rPr lang="zh-TW" altLang="en-US" dirty="0" smtClean="0"/>
              <a:t>而</a:t>
            </a:r>
            <a:r>
              <a:rPr lang="en-US" altLang="zh-TW" dirty="0" smtClean="0"/>
              <a:t>Key</a:t>
            </a:r>
            <a:r>
              <a:rPr lang="zh-TW" altLang="en-US" dirty="0"/>
              <a:t>可能包含多個</a:t>
            </a:r>
            <a:r>
              <a:rPr lang="zh-TW" altLang="en-US" dirty="0" smtClean="0"/>
              <a:t>屬性。</a:t>
            </a:r>
            <a:endParaRPr lang="zh-TW" altLang="en-US" dirty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常見資料庫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Google </a:t>
            </a:r>
            <a:r>
              <a:rPr lang="en-US" altLang="zh-TW" dirty="0" err="1" smtClean="0"/>
              <a:t>Bigtable</a:t>
            </a:r>
            <a:endParaRPr lang="en-US" altLang="zh-TW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Hadoop </a:t>
            </a:r>
            <a:r>
              <a:rPr lang="en-US" altLang="zh-TW" dirty="0" err="1"/>
              <a:t>HBase</a:t>
            </a:r>
            <a:endParaRPr lang="en-US" altLang="zh-TW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Amazon </a:t>
            </a:r>
            <a:r>
              <a:rPr lang="en-US" altLang="zh-TW" dirty="0" smtClean="0"/>
              <a:t>Dynamo</a:t>
            </a:r>
            <a:endParaRPr lang="en-US" altLang="en-US" dirty="0"/>
          </a:p>
        </p:txBody>
      </p:sp>
      <p:pic>
        <p:nvPicPr>
          <p:cNvPr id="10242" name="Picture 2" descr="C:\Users\NO38\Desktop\書籍\IM111電子商務\IM111ppt\小圖\mfkN9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4158171"/>
            <a:ext cx="3577788" cy="2230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035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</a:t>
            </a:r>
            <a:r>
              <a:rPr lang="zh-TW" altLang="en-US" dirty="0" smtClean="0"/>
              <a:t>的模式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文件</a:t>
            </a:r>
            <a:r>
              <a:rPr lang="zh-TW" altLang="en-US" sz="3200" dirty="0"/>
              <a:t>類型</a:t>
            </a:r>
            <a:r>
              <a:rPr lang="en-US" altLang="zh-TW" sz="3200" dirty="0"/>
              <a:t>NoSQL</a:t>
            </a:r>
            <a:r>
              <a:rPr lang="zh-TW" altLang="en-US" sz="3200" dirty="0"/>
              <a:t>資料庫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 smtClean="0"/>
              <a:t>資料結構</a:t>
            </a:r>
            <a:endParaRPr lang="zh-TW" altLang="en-US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 smtClean="0"/>
              <a:t>以</a:t>
            </a:r>
            <a:r>
              <a:rPr lang="en-US" altLang="zh-TW" dirty="0"/>
              <a:t>XML</a:t>
            </a:r>
            <a:r>
              <a:rPr lang="zh-TW" altLang="en-US" dirty="0"/>
              <a:t>、</a:t>
            </a:r>
            <a:r>
              <a:rPr lang="en-US" altLang="zh-TW" dirty="0"/>
              <a:t>YAML</a:t>
            </a:r>
            <a:r>
              <a:rPr lang="zh-TW" altLang="en-US" dirty="0"/>
              <a:t>、</a:t>
            </a:r>
            <a:r>
              <a:rPr lang="en-US" altLang="zh-TW" dirty="0"/>
              <a:t>JSON</a:t>
            </a:r>
            <a:r>
              <a:rPr lang="zh-TW" altLang="en-US" dirty="0"/>
              <a:t>、或</a:t>
            </a:r>
            <a:r>
              <a:rPr lang="en-US" altLang="zh-TW" dirty="0"/>
              <a:t>BSON</a:t>
            </a:r>
            <a:r>
              <a:rPr lang="zh-TW" altLang="en-US" dirty="0"/>
              <a:t>等標準，或以二元型式如</a:t>
            </a:r>
            <a:r>
              <a:rPr lang="en-US" altLang="zh-TW" dirty="0"/>
              <a:t>PDF</a:t>
            </a:r>
            <a:r>
              <a:rPr lang="zh-TW" altLang="en-US" dirty="0"/>
              <a:t>或</a:t>
            </a:r>
            <a:r>
              <a:rPr lang="en-US" altLang="zh-TW" dirty="0"/>
              <a:t>Word</a:t>
            </a:r>
            <a:r>
              <a:rPr lang="zh-TW" altLang="en-US" dirty="0"/>
              <a:t>格式，表達文件資料，並以文件為單位儲存與維護</a:t>
            </a:r>
            <a:r>
              <a:rPr lang="zh-TW" altLang="en-US" dirty="0" smtClean="0"/>
              <a:t>資料。</a:t>
            </a:r>
            <a:endParaRPr lang="zh-TW" altLang="en-US" dirty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常見資料庫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 smtClean="0"/>
              <a:t>Apache </a:t>
            </a:r>
            <a:r>
              <a:rPr lang="en-US" altLang="zh-TW" dirty="0" err="1"/>
              <a:t>CouchDB</a:t>
            </a:r>
            <a:endParaRPr lang="zh-TW" altLang="en-US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10gen </a:t>
            </a:r>
            <a:r>
              <a:rPr lang="en-US" altLang="zh-TW" dirty="0" err="1" smtClean="0"/>
              <a:t>MongoDB</a:t>
            </a:r>
            <a:endParaRPr lang="zh-TW" altLang="en-US" dirty="0"/>
          </a:p>
        </p:txBody>
      </p:sp>
      <p:pic>
        <p:nvPicPr>
          <p:cNvPr id="11266" name="Picture 2" descr="C:\Users\NO38\Desktop\書籍\IM111電子商務\IM111ppt\小圖\oraclenosql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6536" y="4319600"/>
            <a:ext cx="3789269" cy="2099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4653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</a:t>
            </a:r>
            <a:r>
              <a:rPr lang="zh-TW" altLang="en-US" dirty="0" smtClean="0"/>
              <a:t>的模式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/>
              <a:t>圖形</a:t>
            </a:r>
            <a:r>
              <a:rPr lang="zh-TW" altLang="en-US" sz="3200" dirty="0" smtClean="0"/>
              <a:t>類型</a:t>
            </a:r>
            <a:r>
              <a:rPr lang="en-US" altLang="zh-TW" sz="3200" dirty="0"/>
              <a:t>NoSQL</a:t>
            </a:r>
            <a:r>
              <a:rPr lang="zh-TW" altLang="en-US" sz="3200" dirty="0"/>
              <a:t>資料庫</a:t>
            </a:r>
            <a:endParaRPr lang="en-US" altLang="zh-TW" sz="3200" dirty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 smtClean="0"/>
              <a:t>資料結構</a:t>
            </a:r>
            <a:endParaRPr lang="zh-TW" altLang="en-US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使用圖形的</a:t>
            </a:r>
            <a:r>
              <a:rPr lang="zh-TW" altLang="en-US" dirty="0" smtClean="0"/>
              <a:t>節點（</a:t>
            </a:r>
            <a:r>
              <a:rPr lang="en-US" altLang="zh-TW" dirty="0" smtClean="0"/>
              <a:t>Node</a:t>
            </a:r>
            <a:r>
              <a:rPr lang="zh-TW" altLang="en-US" dirty="0" smtClean="0"/>
              <a:t>）、邊（</a:t>
            </a:r>
            <a:r>
              <a:rPr lang="en-US" altLang="zh-TW" dirty="0" smtClean="0"/>
              <a:t>Edge</a:t>
            </a:r>
            <a:r>
              <a:rPr lang="zh-TW" altLang="en-US" dirty="0" smtClean="0"/>
              <a:t>）和屬性（</a:t>
            </a:r>
            <a:r>
              <a:rPr lang="en-US" altLang="zh-TW" dirty="0" smtClean="0"/>
              <a:t>Property</a:t>
            </a:r>
            <a:r>
              <a:rPr lang="zh-TW" altLang="en-US" dirty="0" smtClean="0"/>
              <a:t>）等</a:t>
            </a:r>
            <a:r>
              <a:rPr lang="zh-TW" altLang="en-US" dirty="0"/>
              <a:t>表達並儲存</a:t>
            </a:r>
            <a:r>
              <a:rPr lang="zh-TW" altLang="en-US" dirty="0" smtClean="0"/>
              <a:t>資料。</a:t>
            </a:r>
            <a:endParaRPr lang="zh-TW" altLang="en-US" dirty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常見資料庫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 smtClean="0"/>
              <a:t>Neo </a:t>
            </a:r>
            <a:r>
              <a:rPr lang="en-US" altLang="zh-TW" dirty="0"/>
              <a:t>Neo4j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Franz </a:t>
            </a:r>
            <a:r>
              <a:rPr lang="en-US" altLang="zh-TW" dirty="0" err="1" smtClean="0"/>
              <a:t>AllegroGraph</a:t>
            </a:r>
            <a:endParaRPr lang="en-US" altLang="en-US" dirty="0"/>
          </a:p>
        </p:txBody>
      </p:sp>
      <p:pic>
        <p:nvPicPr>
          <p:cNvPr id="16386" name="Picture 2" descr="C:\Users\NO38\Desktop\書籍\IM111電子商務\IM111ppt\小圖\52c7e1fd14b9a597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4"/>
          <a:stretch/>
        </p:blipFill>
        <p:spPr bwMode="auto">
          <a:xfrm>
            <a:off x="5753270" y="3645024"/>
            <a:ext cx="2865536" cy="2731824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4802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</a:t>
            </a:r>
            <a:r>
              <a:rPr lang="zh-TW" altLang="en-US" dirty="0" smtClean="0"/>
              <a:t>的模式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sz="3200" dirty="0" smtClean="0"/>
              <a:t>Google </a:t>
            </a:r>
            <a:r>
              <a:rPr lang="en-US" altLang="zh-TW" sz="3200" dirty="0" err="1"/>
              <a:t>BigTable</a:t>
            </a:r>
            <a:endParaRPr lang="zh-TW" altLang="en-US" sz="3200" dirty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en-US" altLang="zh-TW" dirty="0" smtClean="0"/>
              <a:t>Google </a:t>
            </a:r>
            <a:r>
              <a:rPr lang="zh-TW" altLang="en-US" dirty="0"/>
              <a:t>在 </a:t>
            </a:r>
            <a:r>
              <a:rPr lang="en-US" altLang="zh-TW" dirty="0"/>
              <a:t>2004 </a:t>
            </a:r>
            <a:r>
              <a:rPr lang="zh-TW" altLang="en-US" dirty="0"/>
              <a:t>開始研發</a:t>
            </a:r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應用於 </a:t>
            </a:r>
            <a:r>
              <a:rPr lang="en-US" altLang="zh-TW" dirty="0"/>
              <a:t>Google </a:t>
            </a:r>
            <a:r>
              <a:rPr lang="zh-TW" altLang="en-US" dirty="0"/>
              <a:t>多項專案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如：網頁索引、</a:t>
            </a:r>
            <a:r>
              <a:rPr lang="en-US" altLang="zh-TW" dirty="0"/>
              <a:t>Google Earth</a:t>
            </a:r>
            <a:r>
              <a:rPr lang="zh-TW" altLang="en-US" dirty="0"/>
              <a:t>、</a:t>
            </a:r>
            <a:r>
              <a:rPr lang="en-US" altLang="zh-TW" dirty="0"/>
              <a:t>Google </a:t>
            </a:r>
            <a:r>
              <a:rPr lang="en-US" altLang="zh-TW" dirty="0" smtClean="0"/>
              <a:t>Finance</a:t>
            </a:r>
            <a:r>
              <a:rPr lang="zh-TW" altLang="en-US" dirty="0" smtClean="0"/>
              <a:t>。</a:t>
            </a:r>
            <a:endParaRPr lang="en-US" altLang="zh-TW" dirty="0"/>
          </a:p>
          <a:p>
            <a:pPr marL="720000" lvl="1" indent="-342900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資料庫需求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儲存</a:t>
            </a:r>
            <a:r>
              <a:rPr lang="en-US" altLang="zh-TW" dirty="0"/>
              <a:t>Petabytes</a:t>
            </a:r>
            <a:r>
              <a:rPr lang="zh-TW" altLang="en-US" dirty="0"/>
              <a:t>等級之大量資料的資料庫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提供一個分散式高可用性的系統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滿足高效能的批次處理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兼顧低延遲的</a:t>
            </a:r>
            <a:r>
              <a:rPr lang="zh-TW" altLang="en-US" dirty="0" smtClean="0"/>
              <a:t>即時處理</a:t>
            </a:r>
            <a:endParaRPr lang="zh-TW" altLang="en-US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容易擴充伺服器高</a:t>
            </a:r>
            <a:r>
              <a:rPr lang="zh-TW" altLang="en-US" dirty="0" smtClean="0"/>
              <a:t>延展性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5893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</a:t>
            </a:r>
            <a:r>
              <a:rPr lang="zh-TW" altLang="en-US" dirty="0" smtClean="0"/>
              <a:t>的模式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spcBef>
                <a:spcPts val="600"/>
              </a:spcBef>
              <a:buFont typeface="Arial" charset="0"/>
              <a:buChar char="•"/>
            </a:pPr>
            <a:r>
              <a:rPr lang="en-US" altLang="zh-TW" sz="3200" dirty="0" err="1" smtClean="0"/>
              <a:t>BigTable</a:t>
            </a:r>
            <a:r>
              <a:rPr lang="zh-TW" altLang="en-US" sz="3200" dirty="0"/>
              <a:t>的結構</a:t>
            </a:r>
          </a:p>
          <a:p>
            <a:pPr marL="720000" lvl="1" indent="-342900" defTabSz="914400" fontAlgn="base"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 smtClean="0"/>
              <a:t>基本</a:t>
            </a:r>
            <a:r>
              <a:rPr lang="zh-TW" altLang="en-US" dirty="0"/>
              <a:t>組成是鍵</a:t>
            </a:r>
            <a:r>
              <a:rPr lang="zh-TW" altLang="en-US" dirty="0" smtClean="0"/>
              <a:t>值（</a:t>
            </a:r>
            <a:r>
              <a:rPr lang="en-US" altLang="zh-TW" dirty="0" smtClean="0"/>
              <a:t>key</a:t>
            </a:r>
            <a:r>
              <a:rPr lang="zh-TW" altLang="en-US" dirty="0" smtClean="0"/>
              <a:t>）與</a:t>
            </a:r>
            <a:r>
              <a:rPr lang="zh-TW" altLang="en-US" dirty="0"/>
              <a:t>內容</a:t>
            </a:r>
            <a:r>
              <a:rPr lang="zh-TW" altLang="en-US" dirty="0" smtClean="0"/>
              <a:t>值（</a:t>
            </a:r>
            <a:r>
              <a:rPr lang="en-US" altLang="zh-TW" dirty="0" smtClean="0"/>
              <a:t>value</a:t>
            </a:r>
            <a:r>
              <a:rPr lang="zh-TW" altLang="en-US" dirty="0" smtClean="0"/>
              <a:t>）的</a:t>
            </a:r>
            <a:r>
              <a:rPr lang="zh-TW" altLang="en-US" dirty="0"/>
              <a:t>對應</a:t>
            </a:r>
          </a:p>
          <a:p>
            <a:pPr marL="720000" lvl="1" indent="-342900" defTabSz="914400" fontAlgn="base"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鍵值由三類鍵所組成</a:t>
            </a:r>
          </a:p>
          <a:p>
            <a:pPr marL="1177200" lvl="3" indent="-342900" algn="just" defTabSz="914400" fontAlgn="base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列</a:t>
            </a:r>
            <a:r>
              <a:rPr lang="zh-TW" altLang="en-US" dirty="0" smtClean="0"/>
              <a:t>鍵（</a:t>
            </a:r>
            <a:r>
              <a:rPr lang="en-US" altLang="zh-TW" dirty="0" smtClean="0"/>
              <a:t>row key</a:t>
            </a:r>
            <a:r>
              <a:rPr lang="zh-TW" altLang="en-US" dirty="0" smtClean="0"/>
              <a:t>）</a:t>
            </a:r>
            <a:r>
              <a:rPr lang="en-US" altLang="en-US" dirty="0" smtClean="0"/>
              <a:t>：</a:t>
            </a:r>
            <a:r>
              <a:rPr lang="zh-TW" altLang="en-US" dirty="0"/>
              <a:t>字串型態</a:t>
            </a:r>
          </a:p>
          <a:p>
            <a:pPr marL="1177200" lvl="3" indent="-342900" algn="just" defTabSz="914400" fontAlgn="base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行</a:t>
            </a:r>
            <a:r>
              <a:rPr lang="zh-TW" altLang="en-US" dirty="0" smtClean="0"/>
              <a:t>鍵（</a:t>
            </a:r>
            <a:r>
              <a:rPr lang="en-US" altLang="zh-TW" dirty="0" smtClean="0"/>
              <a:t>column key</a:t>
            </a:r>
            <a:r>
              <a:rPr lang="zh-TW" altLang="en-US" dirty="0" smtClean="0"/>
              <a:t>）</a:t>
            </a:r>
            <a:r>
              <a:rPr lang="en-US" altLang="en-US" dirty="0" smtClean="0"/>
              <a:t>：</a:t>
            </a:r>
            <a:r>
              <a:rPr lang="zh-TW" altLang="en-US" dirty="0"/>
              <a:t>字串型態</a:t>
            </a:r>
          </a:p>
          <a:p>
            <a:pPr marL="1177200" lvl="3" indent="-342900" algn="just" defTabSz="914400" fontAlgn="base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時間</a:t>
            </a:r>
            <a:r>
              <a:rPr lang="zh-TW" altLang="en-US" dirty="0" smtClean="0"/>
              <a:t>戳記（</a:t>
            </a:r>
            <a:r>
              <a:rPr lang="en-US" altLang="zh-TW" dirty="0" smtClean="0"/>
              <a:t>timestamp</a:t>
            </a:r>
            <a:r>
              <a:rPr lang="zh-TW" altLang="en-US" dirty="0" smtClean="0"/>
              <a:t>）</a:t>
            </a:r>
            <a:r>
              <a:rPr lang="en-US" altLang="en-US" dirty="0" smtClean="0"/>
              <a:t>：</a:t>
            </a:r>
            <a:r>
              <a:rPr lang="en-US" altLang="zh-TW" dirty="0" smtClean="0"/>
              <a:t>64</a:t>
            </a:r>
            <a:r>
              <a:rPr lang="zh-TW" altLang="en-US" dirty="0"/>
              <a:t>位元的整數</a:t>
            </a:r>
          </a:p>
          <a:p>
            <a:pPr marL="720000" lvl="1" indent="-342900" defTabSz="914400" fontAlgn="base"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內容值則是一個任意長度的位元</a:t>
            </a:r>
            <a:r>
              <a:rPr lang="zh-TW" altLang="en-US" dirty="0" smtClean="0"/>
              <a:t>陣列（</a:t>
            </a:r>
            <a:r>
              <a:rPr lang="en-US" altLang="zh-TW" dirty="0" smtClean="0"/>
              <a:t>byte array</a:t>
            </a:r>
            <a:r>
              <a:rPr lang="zh-TW" altLang="en-US" dirty="0" smtClean="0"/>
              <a:t>）</a:t>
            </a:r>
            <a:endParaRPr lang="en-US" altLang="zh-TW" dirty="0"/>
          </a:p>
          <a:p>
            <a:pPr marL="720000" lvl="1" indent="-342900" defTabSz="914400" fontAlgn="base">
              <a:spcBef>
                <a:spcPts val="600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格式：</a:t>
            </a:r>
            <a:endParaRPr lang="en-US" altLang="zh-TW" dirty="0"/>
          </a:p>
          <a:p>
            <a:pPr marL="1177200" lvl="3" indent="-342900" algn="just" defTabSz="914400" fontAlgn="base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(</a:t>
            </a:r>
            <a:r>
              <a:rPr lang="en-US" altLang="zh-TW" dirty="0" err="1"/>
              <a:t>row:string</a:t>
            </a:r>
            <a:r>
              <a:rPr lang="en-US" altLang="zh-TW" dirty="0"/>
              <a:t>, </a:t>
            </a:r>
            <a:r>
              <a:rPr lang="en-US" altLang="zh-TW" dirty="0" err="1"/>
              <a:t>column:string</a:t>
            </a:r>
            <a:r>
              <a:rPr lang="en-US" altLang="zh-TW" dirty="0"/>
              <a:t>, timestamp:int64) </a:t>
            </a:r>
            <a:r>
              <a:rPr lang="en-US" altLang="zh-TW" dirty="0">
                <a:sym typeface="Symbol" pitchFamily="18" charset="2"/>
              </a:rPr>
              <a:t></a:t>
            </a:r>
            <a:r>
              <a:rPr lang="en-US" altLang="zh-TW" dirty="0"/>
              <a:t> value: byte[]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6686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</a:t>
            </a:r>
            <a:r>
              <a:rPr lang="zh-TW" altLang="en-US" dirty="0" smtClean="0"/>
              <a:t>的模式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spcBef>
                <a:spcPts val="600"/>
              </a:spcBef>
              <a:buFont typeface="Arial" charset="0"/>
              <a:buChar char="•"/>
            </a:pPr>
            <a:r>
              <a:rPr lang="en-US" altLang="zh-TW" sz="3200" dirty="0" err="1" smtClean="0"/>
              <a:t>BigTable</a:t>
            </a:r>
            <a:r>
              <a:rPr lang="zh-TW" altLang="en-US" sz="3200" dirty="0" smtClean="0"/>
              <a:t>的</a:t>
            </a:r>
            <a:r>
              <a:rPr lang="en-US" altLang="zh-TW" sz="3200" dirty="0" smtClean="0"/>
              <a:t>Key-Value</a:t>
            </a:r>
            <a:r>
              <a:rPr lang="zh-TW" altLang="en-US" sz="3200" dirty="0"/>
              <a:t>對應</a:t>
            </a:r>
            <a:r>
              <a:rPr lang="zh-TW" altLang="en-US" sz="3200" dirty="0" smtClean="0"/>
              <a:t>範例</a:t>
            </a:r>
            <a:endParaRPr lang="zh-TW" altLang="en-US" sz="3200" dirty="0"/>
          </a:p>
        </p:txBody>
      </p:sp>
      <p:grpSp>
        <p:nvGrpSpPr>
          <p:cNvPr id="2" name="群組 1"/>
          <p:cNvGrpSpPr/>
          <p:nvPr/>
        </p:nvGrpSpPr>
        <p:grpSpPr>
          <a:xfrm>
            <a:off x="1237209" y="2526519"/>
            <a:ext cx="6298741" cy="3252241"/>
            <a:chOff x="1237209" y="2526519"/>
            <a:chExt cx="6298741" cy="3252241"/>
          </a:xfrm>
        </p:grpSpPr>
        <p:sp>
          <p:nvSpPr>
            <p:cNvPr id="12" name="Text Box 3"/>
            <p:cNvSpPr txBox="1">
              <a:spLocks noChangeArrowheads="1"/>
            </p:cNvSpPr>
            <p:nvPr/>
          </p:nvSpPr>
          <p:spPr bwMode="auto">
            <a:xfrm>
              <a:off x="1258293" y="2577158"/>
              <a:ext cx="4159936" cy="37871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(“</a:t>
              </a:r>
              <a:r>
                <a:rPr lang="en-US" altLang="zh-TW" sz="105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tw.edu.nsysu.mis.www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”, “contents:”,</a:t>
              </a:r>
              <a:r>
                <a:rPr lang="en-US" altLang="zh-TW" sz="1050" i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" name="Text Box 6"/>
            <p:cNvSpPr txBox="1">
              <a:spLocks noChangeArrowheads="1"/>
            </p:cNvSpPr>
            <p:nvPr/>
          </p:nvSpPr>
          <p:spPr bwMode="auto">
            <a:xfrm>
              <a:off x="1258292" y="2971956"/>
              <a:ext cx="4159937" cy="37752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(“</a:t>
              </a:r>
              <a:r>
                <a:rPr lang="en-US" altLang="zh-TW" sz="105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tw.edu.nsysu.mis.www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”, “anchor:www.nsysu.edtu.tw”,</a:t>
              </a:r>
              <a:r>
                <a:rPr lang="en-US" altLang="zh-TW" sz="1050" i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2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3" name="Text Box 8"/>
            <p:cNvSpPr txBox="1">
              <a:spLocks noChangeArrowheads="1"/>
            </p:cNvSpPr>
            <p:nvPr/>
          </p:nvSpPr>
          <p:spPr bwMode="auto">
            <a:xfrm>
              <a:off x="1258168" y="3362982"/>
              <a:ext cx="4159936" cy="37752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(“</a:t>
              </a:r>
              <a:r>
                <a:rPr lang="en-US" altLang="zh-TW" sz="105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tw.edu.nsysu.mis.www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”, “anchor:www.cm.nsysu.edtu.tw”,</a:t>
              </a:r>
              <a:r>
                <a:rPr lang="en-US" altLang="zh-TW" sz="1050" i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3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4" name="Text Box 17"/>
            <p:cNvSpPr txBox="1">
              <a:spLocks noChangeArrowheads="1"/>
            </p:cNvSpPr>
            <p:nvPr/>
          </p:nvSpPr>
          <p:spPr bwMode="auto">
            <a:xfrm>
              <a:off x="1266810" y="3746373"/>
              <a:ext cx="4158746" cy="37752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0" r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(“tw.edu.nsysu.finance.www”,”anchor:www.cm.nsysu.edtu.tw”,</a:t>
              </a:r>
              <a:r>
                <a:rPr lang="en-US" altLang="zh-TW" sz="1050" i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6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5" name="AutoShape 19"/>
            <p:cNvSpPr>
              <a:spLocks noChangeArrowheads="1"/>
            </p:cNvSpPr>
            <p:nvPr/>
          </p:nvSpPr>
          <p:spPr bwMode="auto">
            <a:xfrm>
              <a:off x="5431877" y="2693604"/>
              <a:ext cx="594276" cy="161967"/>
            </a:xfrm>
            <a:prstGeom prst="rightArrow">
              <a:avLst>
                <a:gd name="adj1" fmla="val 50000"/>
                <a:gd name="adj2" fmla="val 86700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endParaRPr lang="zh-TW" altLang="en-US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6" name="AutoShape 19"/>
            <p:cNvSpPr>
              <a:spLocks noChangeArrowheads="1"/>
            </p:cNvSpPr>
            <p:nvPr/>
          </p:nvSpPr>
          <p:spPr bwMode="auto">
            <a:xfrm>
              <a:off x="5425337" y="3116549"/>
              <a:ext cx="594277" cy="161967"/>
            </a:xfrm>
            <a:prstGeom prst="rightArrow">
              <a:avLst>
                <a:gd name="adj1" fmla="val 50000"/>
                <a:gd name="adj2" fmla="val 86700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endParaRPr lang="zh-TW" altLang="en-US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7" name="AutoShape 19"/>
            <p:cNvSpPr>
              <a:spLocks noChangeArrowheads="1"/>
            </p:cNvSpPr>
            <p:nvPr/>
          </p:nvSpPr>
          <p:spPr bwMode="auto">
            <a:xfrm>
              <a:off x="5420408" y="3497099"/>
              <a:ext cx="594277" cy="161967"/>
            </a:xfrm>
            <a:prstGeom prst="rightArrow">
              <a:avLst>
                <a:gd name="adj1" fmla="val 50000"/>
                <a:gd name="adj2" fmla="val 86700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endParaRPr lang="zh-TW" altLang="en-US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8" name="AutoShape 19"/>
            <p:cNvSpPr>
              <a:spLocks noChangeArrowheads="1"/>
            </p:cNvSpPr>
            <p:nvPr/>
          </p:nvSpPr>
          <p:spPr bwMode="auto">
            <a:xfrm>
              <a:off x="5437273" y="3875425"/>
              <a:ext cx="594276" cy="161967"/>
            </a:xfrm>
            <a:prstGeom prst="rightArrow">
              <a:avLst>
                <a:gd name="adj1" fmla="val 50000"/>
                <a:gd name="adj2" fmla="val 86700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endParaRPr lang="zh-TW" altLang="en-US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9" name="Text Box 9"/>
            <p:cNvSpPr txBox="1">
              <a:spLocks noChangeArrowheads="1"/>
            </p:cNvSpPr>
            <p:nvPr/>
          </p:nvSpPr>
          <p:spPr bwMode="auto">
            <a:xfrm>
              <a:off x="6077055" y="2526519"/>
              <a:ext cx="1458895" cy="37871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algn="ctr"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</a:t>
              </a:r>
              <a:r>
                <a:rPr lang="zh-TW" altLang="en-US" sz="1050" u="sng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資訊管理學系</a:t>
              </a:r>
              <a:r>
                <a:rPr lang="zh-TW" altLang="en-US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0" name="Text Box 21"/>
            <p:cNvSpPr txBox="1">
              <a:spLocks noChangeArrowheads="1"/>
            </p:cNvSpPr>
            <p:nvPr/>
          </p:nvSpPr>
          <p:spPr bwMode="auto">
            <a:xfrm>
              <a:off x="6063413" y="2986815"/>
              <a:ext cx="1458896" cy="37752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algn="ctr"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“&lt;html&gt;</a:t>
              </a:r>
              <a:r>
                <a:rPr lang="en-US" altLang="zh-TW" sz="105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Ver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1.1…”</a:t>
              </a:r>
            </a:p>
            <a:p>
              <a:pPr eaLnBrk="1" hangingPunct="1"/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1" name="Text Box 5"/>
            <p:cNvSpPr txBox="1">
              <a:spLocks noChangeArrowheads="1"/>
            </p:cNvSpPr>
            <p:nvPr/>
          </p:nvSpPr>
          <p:spPr bwMode="auto">
            <a:xfrm>
              <a:off x="6056824" y="3423253"/>
              <a:ext cx="1457705" cy="37752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algn="ctr"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</a:t>
              </a:r>
              <a:r>
                <a:rPr lang="zh-TW" altLang="en-US" sz="1050" u="sng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資訊管理學系</a:t>
              </a:r>
              <a:r>
                <a:rPr lang="zh-TW" altLang="en-US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2" name="Text Box 2"/>
            <p:cNvSpPr txBox="1">
              <a:spLocks noChangeArrowheads="1"/>
            </p:cNvSpPr>
            <p:nvPr/>
          </p:nvSpPr>
          <p:spPr bwMode="auto">
            <a:xfrm>
              <a:off x="6056824" y="3882753"/>
              <a:ext cx="1458895" cy="37752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algn="ctr"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“&lt;html&gt;</a:t>
              </a:r>
              <a:r>
                <a:rPr lang="en-US" altLang="zh-TW" sz="105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Ver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1.0…”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3" name="Text Box 17"/>
            <p:cNvSpPr txBox="1">
              <a:spLocks noChangeArrowheads="1"/>
            </p:cNvSpPr>
            <p:nvPr/>
          </p:nvSpPr>
          <p:spPr bwMode="auto">
            <a:xfrm>
              <a:off x="1237209" y="4449025"/>
              <a:ext cx="4159936" cy="37752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0" r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(“tw.edu.nsysu.finance.www”,”contents:”,</a:t>
              </a:r>
              <a:r>
                <a:rPr lang="en-US" altLang="zh-TW" sz="1050" i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4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4" name="Text Box 17"/>
            <p:cNvSpPr txBox="1">
              <a:spLocks noChangeArrowheads="1"/>
            </p:cNvSpPr>
            <p:nvPr/>
          </p:nvSpPr>
          <p:spPr bwMode="auto">
            <a:xfrm>
              <a:off x="1242362" y="4862089"/>
              <a:ext cx="4159937" cy="37871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0" r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(“tw.edu.nsysu.finance.www”,”anchor:www.nsysu.edtu.tw”,</a:t>
              </a:r>
              <a:r>
                <a:rPr lang="en-US" altLang="zh-TW" sz="1050" i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5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5" name="Text Box 20"/>
            <p:cNvSpPr txBox="1">
              <a:spLocks noChangeArrowheads="1"/>
            </p:cNvSpPr>
            <p:nvPr/>
          </p:nvSpPr>
          <p:spPr bwMode="auto">
            <a:xfrm>
              <a:off x="1248479" y="5316934"/>
              <a:ext cx="4159936" cy="37871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(“</a:t>
              </a:r>
              <a:r>
                <a:rPr lang="en-US" altLang="zh-TW" sz="105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tw.edu.nsysu.finance.www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”, “contents:”,</a:t>
              </a:r>
              <a:r>
                <a:rPr lang="en-US" altLang="zh-TW" sz="1050" i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7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6" name="AutoShape 19"/>
            <p:cNvSpPr>
              <a:spLocks noChangeArrowheads="1"/>
            </p:cNvSpPr>
            <p:nvPr/>
          </p:nvSpPr>
          <p:spPr bwMode="auto">
            <a:xfrm>
              <a:off x="5407286" y="4591757"/>
              <a:ext cx="594277" cy="161967"/>
            </a:xfrm>
            <a:prstGeom prst="rightArrow">
              <a:avLst>
                <a:gd name="adj1" fmla="val 50000"/>
                <a:gd name="adj2" fmla="val 86700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endParaRPr lang="zh-TW" altLang="en-US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7" name="AutoShape 19"/>
            <p:cNvSpPr>
              <a:spLocks noChangeArrowheads="1"/>
            </p:cNvSpPr>
            <p:nvPr/>
          </p:nvSpPr>
          <p:spPr bwMode="auto">
            <a:xfrm>
              <a:off x="5405355" y="5005053"/>
              <a:ext cx="594277" cy="161967"/>
            </a:xfrm>
            <a:prstGeom prst="rightArrow">
              <a:avLst>
                <a:gd name="adj1" fmla="val 50000"/>
                <a:gd name="adj2" fmla="val 86700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endParaRPr lang="zh-TW" altLang="en-US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8" name="AutoShape 19"/>
            <p:cNvSpPr>
              <a:spLocks noChangeArrowheads="1"/>
            </p:cNvSpPr>
            <p:nvPr/>
          </p:nvSpPr>
          <p:spPr bwMode="auto">
            <a:xfrm>
              <a:off x="5431876" y="5450691"/>
              <a:ext cx="594277" cy="161967"/>
            </a:xfrm>
            <a:prstGeom prst="rightArrow">
              <a:avLst>
                <a:gd name="adj1" fmla="val 50000"/>
                <a:gd name="adj2" fmla="val 86700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endParaRPr lang="zh-TW" altLang="en-US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9" name="Text Box 18"/>
            <p:cNvSpPr txBox="1">
              <a:spLocks noChangeArrowheads="1"/>
            </p:cNvSpPr>
            <p:nvPr/>
          </p:nvSpPr>
          <p:spPr bwMode="auto">
            <a:xfrm>
              <a:off x="6043740" y="4493769"/>
              <a:ext cx="1458895" cy="37752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algn="ctr" eaLnBrk="1" hangingPunct="1"/>
              <a:r>
                <a:rPr lang="en-US" altLang="zh-TW" sz="105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“&lt;html&gt;…</a:t>
              </a:r>
              <a:r>
                <a:rPr lang="zh-TW" altLang="en-US" sz="105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</a:t>
              </a:r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0" name="Text Box 18"/>
            <p:cNvSpPr txBox="1">
              <a:spLocks noChangeArrowheads="1"/>
            </p:cNvSpPr>
            <p:nvPr/>
          </p:nvSpPr>
          <p:spPr bwMode="auto">
            <a:xfrm>
              <a:off x="6043738" y="4945940"/>
              <a:ext cx="1458896" cy="37871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algn="ctr" eaLnBrk="1" hangingPunct="1"/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</a:t>
              </a:r>
              <a:r>
                <a:rPr lang="zh-TW" altLang="en-US" sz="1050" u="sng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財務管理學系</a:t>
              </a:r>
              <a:r>
                <a:rPr lang="zh-TW" altLang="en-US" sz="105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</a:t>
              </a:r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1" name="Text Box 18"/>
            <p:cNvSpPr txBox="1">
              <a:spLocks noChangeArrowheads="1"/>
            </p:cNvSpPr>
            <p:nvPr/>
          </p:nvSpPr>
          <p:spPr bwMode="auto">
            <a:xfrm>
              <a:off x="6063413" y="5400043"/>
              <a:ext cx="1457705" cy="37871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algn="ctr" eaLnBrk="1" hangingPunct="1"/>
              <a:r>
                <a:rPr lang="en-US" altLang="zh-TW" sz="105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</a:t>
              </a:r>
              <a:r>
                <a:rPr lang="zh-TW" altLang="en-US" sz="1050" u="sng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財務管理學系</a:t>
              </a:r>
              <a:r>
                <a:rPr lang="zh-TW" altLang="en-US" sz="105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</a:t>
              </a:r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5623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</a:t>
            </a:r>
            <a:r>
              <a:rPr lang="zh-TW" altLang="en-US" dirty="0" smtClean="0"/>
              <a:t>的模式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spcBef>
                <a:spcPts val="600"/>
              </a:spcBef>
              <a:buFont typeface="Arial" charset="0"/>
              <a:buChar char="•"/>
            </a:pPr>
            <a:r>
              <a:rPr lang="zh-TW" altLang="zh-TW" sz="3200" dirty="0" smtClean="0"/>
              <a:t>以</a:t>
            </a:r>
            <a:r>
              <a:rPr lang="zh-TW" altLang="zh-TW" sz="3200" dirty="0"/>
              <a:t>列鍵為群組</a:t>
            </a:r>
            <a:r>
              <a:rPr lang="en-US" altLang="zh-TW" sz="3200" dirty="0" err="1"/>
              <a:t>BigTable</a:t>
            </a:r>
            <a:r>
              <a:rPr lang="zh-TW" altLang="zh-TW" sz="3200" dirty="0"/>
              <a:t>範例</a:t>
            </a:r>
            <a:endParaRPr lang="zh-TW" altLang="en-US" sz="3200" dirty="0"/>
          </a:p>
          <a:p>
            <a:pPr marL="342900" lvl="1" indent="-342900" algn="just" defTabSz="914400" eaLnBrk="0" fontAlgn="base" hangingPunct="0">
              <a:spcBef>
                <a:spcPts val="600"/>
              </a:spcBef>
              <a:buFont typeface="Arial" charset="0"/>
              <a:buChar char="•"/>
            </a:pPr>
            <a:endParaRPr lang="zh-TW" altLang="en-US" sz="3200" dirty="0"/>
          </a:p>
        </p:txBody>
      </p:sp>
      <p:grpSp>
        <p:nvGrpSpPr>
          <p:cNvPr id="2" name="群組 1"/>
          <p:cNvGrpSpPr/>
          <p:nvPr/>
        </p:nvGrpSpPr>
        <p:grpSpPr>
          <a:xfrm>
            <a:off x="1043608" y="2825428"/>
            <a:ext cx="6697820" cy="2187748"/>
            <a:chOff x="1043608" y="2825428"/>
            <a:chExt cx="6697820" cy="2187748"/>
          </a:xfrm>
        </p:grpSpPr>
        <p:sp>
          <p:nvSpPr>
            <p:cNvPr id="42" name="矩形 41"/>
            <p:cNvSpPr/>
            <p:nvPr/>
          </p:nvSpPr>
          <p:spPr>
            <a:xfrm>
              <a:off x="2318238" y="3020685"/>
              <a:ext cx="3025124" cy="17826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" name="Rectangle 2"/>
            <p:cNvSpPr>
              <a:spLocks noChangeArrowheads="1"/>
            </p:cNvSpPr>
            <p:nvPr/>
          </p:nvSpPr>
          <p:spPr bwMode="auto">
            <a:xfrm>
              <a:off x="3150373" y="3283938"/>
              <a:ext cx="4591055" cy="1729238"/>
            </a:xfrm>
            <a:prstGeom prst="rect">
              <a:avLst/>
            </a:prstGeom>
            <a:noFill/>
            <a:ln w="19050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endParaRPr lang="zh-TW" altLang="en-US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4" name="Text Box 3"/>
            <p:cNvSpPr txBox="1">
              <a:spLocks noChangeArrowheads="1"/>
            </p:cNvSpPr>
            <p:nvPr/>
          </p:nvSpPr>
          <p:spPr bwMode="auto">
            <a:xfrm>
              <a:off x="3257557" y="3499497"/>
              <a:ext cx="862237" cy="294161"/>
            </a:xfrm>
            <a:prstGeom prst="rect">
              <a:avLst/>
            </a:prstGeom>
            <a:noFill/>
            <a:ln w="9525">
              <a:solidFill>
                <a:schemeClr val="bg2">
                  <a:lumMod val="75000"/>
                </a:schemeClr>
              </a:solidFill>
              <a:miter lim="800000"/>
              <a:headEnd/>
              <a:tailEnd/>
            </a:ln>
          </p:spPr>
          <p:txBody>
            <a:bodyPr lIns="0" rIns="0" anchor="ctr"/>
            <a:lstStyle/>
            <a:p>
              <a:pPr>
                <a:lnSpc>
                  <a:spcPct val="80000"/>
                </a:lnSpc>
                <a:defRPr/>
              </a:pPr>
              <a:r>
                <a:rPr lang="en-US" altLang="zh-TW" sz="1050" dirty="0">
                  <a:solidFill>
                    <a:schemeClr val="bg2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“..Ver1.0 ...”</a:t>
              </a:r>
              <a:endParaRPr lang="zh-TW" altLang="zh-TW" sz="1050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5" name="Text Box 5"/>
            <p:cNvSpPr txBox="1">
              <a:spLocks noChangeArrowheads="1"/>
            </p:cNvSpPr>
            <p:nvPr/>
          </p:nvSpPr>
          <p:spPr bwMode="auto">
            <a:xfrm>
              <a:off x="3342113" y="2825428"/>
              <a:ext cx="996813" cy="3239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“contents:”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6" name="Text Box 6"/>
            <p:cNvSpPr txBox="1">
              <a:spLocks noChangeArrowheads="1"/>
            </p:cNvSpPr>
            <p:nvPr/>
          </p:nvSpPr>
          <p:spPr bwMode="auto">
            <a:xfrm>
              <a:off x="4500894" y="2851628"/>
              <a:ext cx="1404112" cy="270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algn="ctr" eaLnBrk="1" hangingPunct="1">
                <a:lnSpc>
                  <a:spcPct val="80000"/>
                </a:lnSpc>
              </a:pP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“anchor:</a:t>
              </a:r>
            </a:p>
            <a:p>
              <a:pPr algn="ctr" eaLnBrk="1" hangingPunct="1">
                <a:lnSpc>
                  <a:spcPct val="80000"/>
                </a:lnSpc>
              </a:pP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www.nsysu.edu.tw”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7" name="Text Box 7"/>
            <p:cNvSpPr txBox="1">
              <a:spLocks noChangeArrowheads="1"/>
            </p:cNvSpPr>
            <p:nvPr/>
          </p:nvSpPr>
          <p:spPr bwMode="auto">
            <a:xfrm>
              <a:off x="6066973" y="2825428"/>
              <a:ext cx="1620863" cy="3227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algn="ctr" eaLnBrk="1" hangingPunct="1">
                <a:lnSpc>
                  <a:spcPct val="80000"/>
                </a:lnSpc>
              </a:pP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“anchor:</a:t>
              </a:r>
            </a:p>
            <a:p>
              <a:pPr algn="ctr" eaLnBrk="1" hangingPunct="1">
                <a:lnSpc>
                  <a:spcPct val="80000"/>
                </a:lnSpc>
              </a:pP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www.cm.nsysu.edu.tw”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48" name="AutoShape 8"/>
            <p:cNvCxnSpPr>
              <a:cxnSpLocks noChangeShapeType="1"/>
            </p:cNvCxnSpPr>
            <p:nvPr/>
          </p:nvCxnSpPr>
          <p:spPr bwMode="auto">
            <a:xfrm>
              <a:off x="6066973" y="3283938"/>
              <a:ext cx="0" cy="1729238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9" name="Text Box 9"/>
            <p:cNvSpPr txBox="1">
              <a:spLocks noChangeArrowheads="1"/>
            </p:cNvSpPr>
            <p:nvPr/>
          </p:nvSpPr>
          <p:spPr bwMode="auto">
            <a:xfrm>
              <a:off x="4446110" y="3769840"/>
              <a:ext cx="1267155" cy="334652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</a:t>
              </a:r>
              <a:r>
                <a:rPr lang="zh-TW" altLang="en-US" sz="1050" u="sng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資訊管理學系</a:t>
              </a:r>
              <a:r>
                <a:rPr lang="zh-TW" altLang="en-US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0" name="Text Box 10"/>
            <p:cNvSpPr txBox="1">
              <a:spLocks noChangeArrowheads="1"/>
            </p:cNvSpPr>
            <p:nvPr/>
          </p:nvSpPr>
          <p:spPr bwMode="auto">
            <a:xfrm>
              <a:off x="6120565" y="3769840"/>
              <a:ext cx="1243336" cy="34894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</a:t>
              </a:r>
              <a:r>
                <a:rPr lang="zh-TW" altLang="en-US" sz="1050" u="sng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資訊管理學系</a:t>
              </a:r>
              <a:r>
                <a:rPr lang="zh-TW" altLang="en-US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1" name="Text Box 11"/>
            <p:cNvSpPr txBox="1">
              <a:spLocks noChangeArrowheads="1"/>
            </p:cNvSpPr>
            <p:nvPr/>
          </p:nvSpPr>
          <p:spPr bwMode="auto">
            <a:xfrm>
              <a:off x="1205576" y="3878214"/>
              <a:ext cx="1537498" cy="1619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</a:t>
              </a:r>
              <a:r>
                <a:rPr lang="en-US" altLang="zh-TW" sz="105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tw.edu.nsysu.mis.www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2" name="Text Box 13"/>
            <p:cNvSpPr txBox="1">
              <a:spLocks noChangeArrowheads="1"/>
            </p:cNvSpPr>
            <p:nvPr/>
          </p:nvSpPr>
          <p:spPr bwMode="auto">
            <a:xfrm>
              <a:off x="3257558" y="4580866"/>
              <a:ext cx="864619" cy="269151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“&lt;html&gt; ...”</a:t>
              </a:r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3" name="Text Box 14"/>
            <p:cNvSpPr txBox="1">
              <a:spLocks noChangeArrowheads="1"/>
            </p:cNvSpPr>
            <p:nvPr/>
          </p:nvSpPr>
          <p:spPr bwMode="auto">
            <a:xfrm>
              <a:off x="4500893" y="4580866"/>
              <a:ext cx="1242145" cy="32393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</a:t>
              </a:r>
              <a:r>
                <a:rPr lang="zh-TW" altLang="en-US" sz="1050" u="sng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財務管理學系</a:t>
              </a:r>
              <a:r>
                <a:rPr lang="zh-TW" altLang="en-US" sz="105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</a:t>
              </a:r>
            </a:p>
            <a:p>
              <a:pPr eaLnBrk="1" hangingPunct="1"/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4" name="Text Box 15"/>
            <p:cNvSpPr txBox="1">
              <a:spLocks noChangeArrowheads="1"/>
            </p:cNvSpPr>
            <p:nvPr/>
          </p:nvSpPr>
          <p:spPr bwMode="auto">
            <a:xfrm>
              <a:off x="6120566" y="4567766"/>
              <a:ext cx="1307647" cy="317979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</a:t>
              </a:r>
              <a:r>
                <a:rPr lang="zh-TW" altLang="en-US" sz="1050" u="sng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財務管理學系</a:t>
              </a:r>
              <a:r>
                <a:rPr lang="zh-TW" altLang="en-US" sz="105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</a:t>
              </a:r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5" name="AutoShape 16"/>
            <p:cNvSpPr>
              <a:spLocks noChangeArrowheads="1"/>
            </p:cNvSpPr>
            <p:nvPr/>
          </p:nvSpPr>
          <p:spPr bwMode="auto">
            <a:xfrm>
              <a:off x="2880030" y="4580866"/>
              <a:ext cx="377527" cy="161967"/>
            </a:xfrm>
            <a:prstGeom prst="rightArrow">
              <a:avLst>
                <a:gd name="adj1" fmla="val 50000"/>
                <a:gd name="adj2" fmla="val 86545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endParaRPr lang="zh-TW" altLang="en-US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6" name="Text Box 17"/>
            <p:cNvSpPr txBox="1">
              <a:spLocks noChangeArrowheads="1"/>
            </p:cNvSpPr>
            <p:nvPr/>
          </p:nvSpPr>
          <p:spPr bwMode="auto">
            <a:xfrm>
              <a:off x="4103122" y="3554280"/>
              <a:ext cx="377526" cy="2155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rIns="0"/>
            <a:lstStyle/>
            <a:p>
              <a:pPr>
                <a:lnSpc>
                  <a:spcPct val="80000"/>
                </a:lnSpc>
                <a:defRPr/>
              </a:pPr>
              <a:r>
                <a:rPr lang="en-US" altLang="zh-TW" sz="1050" dirty="0">
                  <a:solidFill>
                    <a:schemeClr val="bg2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sym typeface="Symbol" pitchFamily="18" charset="2"/>
                </a:rPr>
                <a:t></a:t>
              </a:r>
              <a:r>
                <a:rPr lang="en-US" altLang="zh-TW" sz="1050" i="1" dirty="0">
                  <a:solidFill>
                    <a:schemeClr val="bg2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 dirty="0">
                  <a:solidFill>
                    <a:schemeClr val="bg2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</a:t>
              </a:r>
              <a:endParaRPr lang="zh-TW" altLang="zh-TW" sz="1050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7" name="Text Box 18"/>
            <p:cNvSpPr txBox="1">
              <a:spLocks noChangeArrowheads="1"/>
            </p:cNvSpPr>
            <p:nvPr/>
          </p:nvSpPr>
          <p:spPr bwMode="auto">
            <a:xfrm>
              <a:off x="4068584" y="4580866"/>
              <a:ext cx="403727" cy="270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>
                  <a:latin typeface="微軟正黑體" panose="020B0604030504040204" pitchFamily="34" charset="-120"/>
                  <a:ea typeface="微軟正黑體" panose="020B0604030504040204" pitchFamily="34" charset="-120"/>
                  <a:sym typeface="Symbol" pitchFamily="18" charset="2"/>
                </a:rPr>
                <a:t></a:t>
              </a:r>
              <a:r>
                <a:rPr lang="en-US" altLang="zh-TW" sz="1050" i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4</a:t>
              </a:r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8" name="Text Box 19"/>
            <p:cNvSpPr txBox="1">
              <a:spLocks noChangeArrowheads="1"/>
            </p:cNvSpPr>
            <p:nvPr/>
          </p:nvSpPr>
          <p:spPr bwMode="auto">
            <a:xfrm>
              <a:off x="5743038" y="3824623"/>
              <a:ext cx="377527" cy="269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>
                  <a:latin typeface="微軟正黑體" panose="020B0604030504040204" pitchFamily="34" charset="-120"/>
                  <a:ea typeface="微軟正黑體" panose="020B0604030504040204" pitchFamily="34" charset="-120"/>
                  <a:sym typeface="Symbol" pitchFamily="18" charset="2"/>
                </a:rPr>
                <a:t></a:t>
              </a:r>
              <a:r>
                <a:rPr lang="en-US" altLang="zh-TW" sz="1050" i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2</a:t>
              </a:r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59" name="Text Box 20"/>
            <p:cNvSpPr txBox="1">
              <a:spLocks noChangeArrowheads="1"/>
            </p:cNvSpPr>
            <p:nvPr/>
          </p:nvSpPr>
          <p:spPr bwMode="auto">
            <a:xfrm>
              <a:off x="7363902" y="3824623"/>
              <a:ext cx="377526" cy="2691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>
                  <a:latin typeface="微軟正黑體" panose="020B0604030504040204" pitchFamily="34" charset="-120"/>
                  <a:ea typeface="微軟正黑體" panose="020B0604030504040204" pitchFamily="34" charset="-120"/>
                  <a:sym typeface="Symbol" pitchFamily="18" charset="2"/>
                </a:rPr>
                <a:t></a:t>
              </a:r>
              <a:r>
                <a:rPr lang="en-US" altLang="zh-TW" sz="1050" i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3</a:t>
              </a:r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0" name="Text Box 21"/>
            <p:cNvSpPr txBox="1">
              <a:spLocks noChangeArrowheads="1"/>
            </p:cNvSpPr>
            <p:nvPr/>
          </p:nvSpPr>
          <p:spPr bwMode="auto">
            <a:xfrm>
              <a:off x="5743039" y="4634459"/>
              <a:ext cx="323934" cy="2155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>
                  <a:latin typeface="微軟正黑體" panose="020B0604030504040204" pitchFamily="34" charset="-120"/>
                  <a:ea typeface="微軟正黑體" panose="020B0604030504040204" pitchFamily="34" charset="-120"/>
                  <a:sym typeface="Symbol" pitchFamily="18" charset="2"/>
                </a:rPr>
                <a:t></a:t>
              </a:r>
              <a:r>
                <a:rPr lang="en-US" altLang="zh-TW" sz="1050" i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5</a:t>
              </a:r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1" name="Text Box 22"/>
            <p:cNvSpPr txBox="1">
              <a:spLocks noChangeArrowheads="1"/>
            </p:cNvSpPr>
            <p:nvPr/>
          </p:nvSpPr>
          <p:spPr bwMode="auto">
            <a:xfrm>
              <a:off x="7417493" y="4621358"/>
              <a:ext cx="323934" cy="270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  <a:sym typeface="Symbol" pitchFamily="18" charset="2"/>
                </a:rPr>
                <a:t></a:t>
              </a:r>
              <a:r>
                <a:rPr lang="en-US" altLang="zh-TW" sz="1050" i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6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2" name="Text Box 24"/>
            <p:cNvSpPr txBox="1">
              <a:spLocks noChangeArrowheads="1"/>
            </p:cNvSpPr>
            <p:nvPr/>
          </p:nvSpPr>
          <p:spPr bwMode="auto">
            <a:xfrm>
              <a:off x="4026902" y="3830577"/>
              <a:ext cx="378717" cy="270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>
                  <a:latin typeface="微軟正黑體" panose="020B0604030504040204" pitchFamily="34" charset="-120"/>
                  <a:ea typeface="微軟正黑體" panose="020B0604030504040204" pitchFamily="34" charset="-120"/>
                  <a:sym typeface="Symbol" pitchFamily="18" charset="2"/>
                </a:rPr>
                <a:t></a:t>
              </a:r>
              <a:r>
                <a:rPr lang="en-US" altLang="zh-TW" sz="1050" i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</a:t>
              </a:r>
              <a:r>
                <a:rPr lang="en-US" altLang="zh-TW" sz="1050" baseline="-2500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7</a:t>
              </a:r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63" name="AutoShape 25"/>
            <p:cNvCxnSpPr>
              <a:cxnSpLocks noChangeShapeType="1"/>
            </p:cNvCxnSpPr>
            <p:nvPr/>
          </p:nvCxnSpPr>
          <p:spPr bwMode="auto">
            <a:xfrm>
              <a:off x="3150373" y="4310524"/>
              <a:ext cx="4591055" cy="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4" name="Text Box 26"/>
            <p:cNvSpPr txBox="1">
              <a:spLocks noChangeArrowheads="1"/>
            </p:cNvSpPr>
            <p:nvPr/>
          </p:nvSpPr>
          <p:spPr bwMode="auto">
            <a:xfrm>
              <a:off x="1043608" y="4579676"/>
              <a:ext cx="1786403" cy="163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</a:t>
              </a:r>
              <a:r>
                <a:rPr lang="en-US" altLang="zh-TW" sz="105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tw.edu.nsysu.finance.www</a:t>
              </a:r>
              <a:r>
                <a:rPr lang="en-US" altLang="zh-TW" sz="105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”</a:t>
              </a:r>
              <a:endParaRPr lang="zh-TW" altLang="zh-TW" sz="105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65" name="AutoShape 8"/>
            <p:cNvCxnSpPr>
              <a:cxnSpLocks noChangeShapeType="1"/>
            </p:cNvCxnSpPr>
            <p:nvPr/>
          </p:nvCxnSpPr>
          <p:spPr bwMode="auto">
            <a:xfrm>
              <a:off x="4392518" y="3283938"/>
              <a:ext cx="0" cy="1729238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6" name="Text Box 23"/>
            <p:cNvSpPr txBox="1">
              <a:spLocks noChangeArrowheads="1"/>
            </p:cNvSpPr>
            <p:nvPr/>
          </p:nvSpPr>
          <p:spPr bwMode="auto">
            <a:xfrm>
              <a:off x="3203965" y="3769840"/>
              <a:ext cx="893201" cy="32393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r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>
                <a:lnSpc>
                  <a:spcPct val="80000"/>
                </a:lnSpc>
              </a:pPr>
              <a:r>
                <a:rPr lang="en-US" altLang="zh-TW" sz="105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“..Ver1.1...”</a:t>
              </a:r>
              <a:endParaRPr lang="zh-TW" altLang="zh-TW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7" name="AutoShape 16"/>
            <p:cNvSpPr>
              <a:spLocks noChangeArrowheads="1"/>
            </p:cNvSpPr>
            <p:nvPr/>
          </p:nvSpPr>
          <p:spPr bwMode="auto">
            <a:xfrm>
              <a:off x="2826439" y="3878214"/>
              <a:ext cx="377526" cy="161967"/>
            </a:xfrm>
            <a:prstGeom prst="rightArrow">
              <a:avLst>
                <a:gd name="adj1" fmla="val 50000"/>
                <a:gd name="adj2" fmla="val 86545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endParaRPr lang="zh-TW" altLang="en-US" sz="105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631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en-US" altLang="zh-TW" dirty="0" smtClean="0"/>
              <a:t>N</a:t>
            </a:r>
            <a:r>
              <a:rPr lang="en-US" altLang="zh-TW" cap="none" dirty="0" smtClean="0"/>
              <a:t>etflix</a:t>
            </a:r>
            <a:r>
              <a:rPr lang="zh-TW" altLang="en-US" dirty="0" smtClean="0"/>
              <a:t>利用</a:t>
            </a:r>
            <a:r>
              <a:rPr lang="zh-TW" altLang="en-US" dirty="0"/>
              <a:t>巨量資料分析來</a:t>
            </a:r>
            <a:r>
              <a:rPr lang="zh-TW" altLang="en-US" dirty="0" smtClean="0"/>
              <a:t>創新</a:t>
            </a:r>
            <a:endParaRPr lang="en-US" altLang="zh-TW" dirty="0"/>
          </a:p>
        </p:txBody>
      </p:sp>
      <p:sp>
        <p:nvSpPr>
          <p:cNvPr id="4099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19256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zh-TW" dirty="0" smtClean="0"/>
              <a:t>此</a:t>
            </a:r>
            <a:r>
              <a:rPr lang="zh-TW" altLang="zh-TW" dirty="0"/>
              <a:t>事促使他思考百事達的商業模式，若是採用月租費，且無觀賞期不</a:t>
            </a:r>
            <a:r>
              <a:rPr lang="zh-TW" altLang="zh-TW" dirty="0" smtClean="0"/>
              <a:t>限制</a:t>
            </a:r>
            <a:r>
              <a:rPr lang="zh-TW" altLang="en-US" dirty="0" smtClean="0"/>
              <a:t>（</a:t>
            </a:r>
            <a:r>
              <a:rPr lang="zh-TW" altLang="zh-TW" dirty="0" smtClean="0"/>
              <a:t>也</a:t>
            </a:r>
            <a:r>
              <a:rPr lang="zh-TW" altLang="zh-TW" dirty="0"/>
              <a:t>因此就不會有</a:t>
            </a:r>
            <a:r>
              <a:rPr lang="zh-TW" altLang="zh-TW" dirty="0" smtClean="0"/>
              <a:t>罰金</a:t>
            </a:r>
            <a:r>
              <a:rPr lang="zh-TW" altLang="en-US" dirty="0" smtClean="0"/>
              <a:t>）</a:t>
            </a:r>
            <a:r>
              <a:rPr lang="zh-TW" altLang="zh-TW" dirty="0" smtClean="0"/>
              <a:t>，</a:t>
            </a:r>
            <a:r>
              <a:rPr lang="zh-TW" altLang="zh-TW" dirty="0"/>
              <a:t>是否會更吸引顧客？因此黑思廷斯投資了</a:t>
            </a:r>
            <a:r>
              <a:rPr lang="en-US" altLang="zh-TW" dirty="0"/>
              <a:t>250</a:t>
            </a:r>
            <a:r>
              <a:rPr lang="zh-TW" altLang="zh-TW" dirty="0"/>
              <a:t>萬美元在</a:t>
            </a:r>
            <a:r>
              <a:rPr lang="en-US" altLang="zh-TW" dirty="0"/>
              <a:t>1998</a:t>
            </a:r>
            <a:r>
              <a:rPr lang="zh-TW" altLang="zh-TW" dirty="0"/>
              <a:t>年創立</a:t>
            </a:r>
            <a:r>
              <a:rPr lang="en-US" altLang="zh-TW" dirty="0"/>
              <a:t>Netflix</a:t>
            </a:r>
            <a:r>
              <a:rPr lang="zh-TW" altLang="zh-TW" dirty="0"/>
              <a:t>，並於</a:t>
            </a:r>
            <a:r>
              <a:rPr lang="en-US" altLang="zh-TW" dirty="0"/>
              <a:t>1999</a:t>
            </a:r>
            <a:r>
              <a:rPr lang="zh-TW" altLang="zh-TW" dirty="0"/>
              <a:t>年推出繳月租費便可無限借閱的商業模式，消費者可以選擇月租費不同的各種方案，當然月租費越高可同時擁有的</a:t>
            </a:r>
            <a:r>
              <a:rPr lang="en-US" altLang="zh-TW" dirty="0"/>
              <a:t>DVD</a:t>
            </a:r>
            <a:r>
              <a:rPr lang="zh-TW" altLang="zh-TW" dirty="0"/>
              <a:t>就越多</a:t>
            </a:r>
            <a:r>
              <a:rPr lang="zh-TW" altLang="zh-TW" dirty="0" smtClean="0"/>
              <a:t>。</a:t>
            </a: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6216" y="5157192"/>
            <a:ext cx="2061728" cy="126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47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</a:t>
            </a:r>
            <a:r>
              <a:rPr lang="zh-TW" altLang="en-US" dirty="0" smtClean="0"/>
              <a:t>的模式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spcBef>
                <a:spcPts val="600"/>
              </a:spcBef>
              <a:buFont typeface="Arial" charset="0"/>
              <a:buChar char="•"/>
            </a:pPr>
            <a:r>
              <a:rPr lang="en-US" altLang="zh-TW" sz="3200" dirty="0" smtClean="0"/>
              <a:t>Google</a:t>
            </a:r>
            <a:r>
              <a:rPr lang="zh-TW" altLang="en-US" sz="3200" dirty="0" smtClean="0"/>
              <a:t> </a:t>
            </a:r>
            <a:r>
              <a:rPr lang="en-US" altLang="zh-TW" sz="3200" dirty="0"/>
              <a:t>NoSQL</a:t>
            </a:r>
            <a:r>
              <a:rPr lang="zh-TW" altLang="en-US" sz="3200" dirty="0"/>
              <a:t>資料庫的技術堆疊</a:t>
            </a:r>
          </a:p>
          <a:p>
            <a:pPr marL="342900" lvl="1" indent="-342900" algn="just" defTabSz="914400" eaLnBrk="0" fontAlgn="base" hangingPunct="0">
              <a:spcBef>
                <a:spcPts val="600"/>
              </a:spcBef>
              <a:buFont typeface="Arial" charset="0"/>
              <a:buChar char="•"/>
            </a:pPr>
            <a:endParaRPr lang="zh-TW" altLang="en-US" sz="3200" dirty="0"/>
          </a:p>
          <a:p>
            <a:pPr marL="342900" lvl="1" indent="-342900" algn="just" defTabSz="914400" eaLnBrk="0" fontAlgn="base" hangingPunct="0">
              <a:spcBef>
                <a:spcPts val="600"/>
              </a:spcBef>
              <a:buFont typeface="Arial" charset="0"/>
              <a:buChar char="•"/>
            </a:pPr>
            <a:endParaRPr lang="zh-TW" altLang="en-US" sz="3200" dirty="0"/>
          </a:p>
        </p:txBody>
      </p:sp>
      <p:grpSp>
        <p:nvGrpSpPr>
          <p:cNvPr id="2" name="群組 1"/>
          <p:cNvGrpSpPr/>
          <p:nvPr/>
        </p:nvGrpSpPr>
        <p:grpSpPr>
          <a:xfrm>
            <a:off x="976457" y="2726739"/>
            <a:ext cx="7772007" cy="1996408"/>
            <a:chOff x="976457" y="2726739"/>
            <a:chExt cx="7772007" cy="1996408"/>
          </a:xfrm>
        </p:grpSpPr>
        <p:sp>
          <p:nvSpPr>
            <p:cNvPr id="38" name="矩形 37"/>
            <p:cNvSpPr/>
            <p:nvPr/>
          </p:nvSpPr>
          <p:spPr>
            <a:xfrm>
              <a:off x="3221498" y="2888799"/>
              <a:ext cx="3025124" cy="178266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" name="文字方塊 38"/>
            <p:cNvSpPr txBox="1"/>
            <p:nvPr/>
          </p:nvSpPr>
          <p:spPr>
            <a:xfrm>
              <a:off x="976457" y="4199927"/>
              <a:ext cx="3757306" cy="523220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0000"/>
              </a:solidFill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TW" sz="28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GFS v2.0</a:t>
              </a:r>
              <a:endPara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0" name="文字方塊 39"/>
            <p:cNvSpPr txBox="1"/>
            <p:nvPr/>
          </p:nvSpPr>
          <p:spPr>
            <a:xfrm>
              <a:off x="976457" y="3705688"/>
              <a:ext cx="3757306" cy="523220"/>
            </a:xfrm>
            <a:prstGeom prst="rect">
              <a:avLst/>
            </a:prstGeom>
            <a:solidFill>
              <a:srgbClr val="5892F0"/>
            </a:solidFill>
            <a:ln>
              <a:solidFill>
                <a:srgbClr val="000000"/>
              </a:solidFill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TW" sz="280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BigTable</a:t>
              </a:r>
              <a:endPara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1" name="文字方塊 40"/>
            <p:cNvSpPr txBox="1"/>
            <p:nvPr/>
          </p:nvSpPr>
          <p:spPr>
            <a:xfrm>
              <a:off x="976457" y="3218596"/>
              <a:ext cx="3757306" cy="523220"/>
            </a:xfrm>
            <a:prstGeom prst="rect">
              <a:avLst/>
            </a:prstGeom>
            <a:solidFill>
              <a:srgbClr val="96C2EE"/>
            </a:solidFill>
            <a:ln>
              <a:solidFill>
                <a:srgbClr val="000000"/>
              </a:solidFill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TW" sz="280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MegaStore</a:t>
              </a:r>
              <a:endPara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8" name="文字方塊 67"/>
            <p:cNvSpPr txBox="1"/>
            <p:nvPr/>
          </p:nvSpPr>
          <p:spPr>
            <a:xfrm>
              <a:off x="977649" y="2726739"/>
              <a:ext cx="3757305" cy="523220"/>
            </a:xfrm>
            <a:prstGeom prst="rect">
              <a:avLst/>
            </a:prstGeom>
            <a:solidFill>
              <a:srgbClr val="DAE6E8"/>
            </a:solidFill>
            <a:ln>
              <a:solidFill>
                <a:srgbClr val="000000"/>
              </a:solidFill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TW" sz="280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DataStore</a:t>
              </a:r>
              <a:endPara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69" name="文字方塊 10"/>
            <p:cNvSpPr txBox="1">
              <a:spLocks noChangeArrowheads="1"/>
            </p:cNvSpPr>
            <p:nvPr/>
          </p:nvSpPr>
          <p:spPr bwMode="auto">
            <a:xfrm>
              <a:off x="4896921" y="4310986"/>
              <a:ext cx="305945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r>
                <a:rPr lang="en-US" altLang="zh-TW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Google </a:t>
              </a:r>
              <a:r>
                <a:rPr lang="zh-TW" altLang="en-US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分散式檔案系統</a:t>
              </a:r>
            </a:p>
          </p:txBody>
        </p:sp>
        <p:sp>
          <p:nvSpPr>
            <p:cNvPr id="70" name="文字方塊 11"/>
            <p:cNvSpPr txBox="1">
              <a:spLocks noChangeArrowheads="1"/>
            </p:cNvSpPr>
            <p:nvPr/>
          </p:nvSpPr>
          <p:spPr bwMode="auto">
            <a:xfrm>
              <a:off x="4896921" y="3820170"/>
              <a:ext cx="243069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r>
                <a:rPr lang="en-US" altLang="zh-TW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key-value </a:t>
              </a:r>
              <a:r>
                <a:rPr lang="zh-TW" altLang="en-US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資料儲存</a:t>
              </a:r>
            </a:p>
          </p:txBody>
        </p:sp>
        <p:sp>
          <p:nvSpPr>
            <p:cNvPr id="71" name="文字方塊 12"/>
            <p:cNvSpPr txBox="1">
              <a:spLocks noChangeArrowheads="1"/>
            </p:cNvSpPr>
            <p:nvPr/>
          </p:nvSpPr>
          <p:spPr bwMode="auto">
            <a:xfrm>
              <a:off x="4896920" y="3172885"/>
              <a:ext cx="3851544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r>
                <a:rPr lang="zh-TW" altLang="zh-TW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多列的交易處理</a:t>
              </a:r>
              <a:r>
                <a:rPr lang="zh-TW" altLang="zh-TW" sz="20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，以及</a:t>
              </a:r>
              <a:r>
                <a:rPr lang="zh-TW" altLang="zh-TW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簡易的索引與查詢</a:t>
              </a:r>
            </a:p>
          </p:txBody>
        </p:sp>
        <p:sp>
          <p:nvSpPr>
            <p:cNvPr id="72" name="文字方塊 13"/>
            <p:cNvSpPr txBox="1">
              <a:spLocks noChangeArrowheads="1"/>
            </p:cNvSpPr>
            <p:nvPr/>
          </p:nvSpPr>
          <p:spPr bwMode="auto">
            <a:xfrm>
              <a:off x="4896920" y="2794180"/>
              <a:ext cx="3851544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Arial" charset="0"/>
                  <a:ea typeface="新細明體" charset="-120"/>
                </a:defRPr>
              </a:lvl9pPr>
            </a:lstStyle>
            <a:p>
              <a:pPr eaLnBrk="1" hangingPunct="1"/>
              <a:r>
                <a:rPr lang="zh-TW" altLang="zh-TW" sz="20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無綱目儲存，以及高階查詢引擎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782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</a:t>
            </a:r>
            <a:r>
              <a:rPr lang="zh-TW" altLang="en-US" dirty="0" smtClean="0"/>
              <a:t>的模式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sz="3200" dirty="0" err="1" smtClean="0"/>
              <a:t>MapReduce</a:t>
            </a:r>
            <a:r>
              <a:rPr lang="zh-TW" altLang="en-US" sz="3200" dirty="0" smtClean="0"/>
              <a:t>引擎</a:t>
            </a:r>
            <a:endParaRPr lang="zh-TW" altLang="en-US" sz="3200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 smtClean="0"/>
              <a:t>適合</a:t>
            </a:r>
            <a:r>
              <a:rPr lang="en-US" altLang="zh-TW" dirty="0" smtClean="0"/>
              <a:t>Key-Value</a:t>
            </a:r>
            <a:r>
              <a:rPr lang="zh-TW" altLang="en-US" dirty="0"/>
              <a:t>資料型態的</a:t>
            </a:r>
            <a:r>
              <a:rPr lang="zh-TW" altLang="en-US" dirty="0" smtClean="0"/>
              <a:t>處理</a:t>
            </a:r>
            <a:r>
              <a:rPr lang="zh-TW" altLang="en-US" dirty="0"/>
              <a:t>。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處理的任務分成二種類型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Map</a:t>
            </a:r>
            <a:r>
              <a:rPr lang="zh-TW" altLang="en-US" dirty="0"/>
              <a:t>任務：處理一筆</a:t>
            </a:r>
            <a:r>
              <a:rPr lang="zh-TW" altLang="en-US" dirty="0" smtClean="0"/>
              <a:t>筆</a:t>
            </a:r>
            <a:r>
              <a:rPr lang="en-US" altLang="zh-TW" dirty="0" smtClean="0"/>
              <a:t>Key-Value</a:t>
            </a:r>
            <a:r>
              <a:rPr lang="zh-TW" altLang="en-US" dirty="0"/>
              <a:t>資料後，</a:t>
            </a:r>
            <a:r>
              <a:rPr lang="zh-TW" altLang="en-US" dirty="0" smtClean="0"/>
              <a:t>依照</a:t>
            </a:r>
            <a:r>
              <a:rPr lang="en-US" altLang="zh-TW" dirty="0" smtClean="0"/>
              <a:t>Key</a:t>
            </a:r>
            <a:r>
              <a:rPr lang="zh-TW" altLang="en-US" dirty="0"/>
              <a:t>值排序，同一</a:t>
            </a:r>
            <a:r>
              <a:rPr lang="zh-TW" altLang="en-US" dirty="0" smtClean="0"/>
              <a:t>個</a:t>
            </a:r>
            <a:r>
              <a:rPr lang="en-US" altLang="zh-TW" dirty="0" smtClean="0"/>
              <a:t>Key</a:t>
            </a:r>
            <a:r>
              <a:rPr lang="zh-TW" altLang="en-US" dirty="0"/>
              <a:t>的資料被合併成一個</a:t>
            </a:r>
            <a:r>
              <a:rPr lang="zh-TW" altLang="en-US" dirty="0" smtClean="0"/>
              <a:t>群體（</a:t>
            </a:r>
            <a:r>
              <a:rPr lang="en-US" altLang="zh-TW" dirty="0" smtClean="0"/>
              <a:t>Group</a:t>
            </a:r>
            <a:r>
              <a:rPr lang="zh-TW" altLang="en-US" dirty="0" smtClean="0"/>
              <a:t>）。</a:t>
            </a:r>
            <a:endParaRPr lang="en-US" altLang="zh-TW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en-US" altLang="zh-TW" dirty="0"/>
              <a:t>Reduce</a:t>
            </a:r>
            <a:r>
              <a:rPr lang="zh-TW" altLang="en-US" dirty="0"/>
              <a:t>任務：</a:t>
            </a:r>
            <a:r>
              <a:rPr lang="zh-TW" altLang="en-US" dirty="0" smtClean="0"/>
              <a:t>接續</a:t>
            </a:r>
            <a:r>
              <a:rPr lang="en-US" altLang="zh-TW" dirty="0" smtClean="0"/>
              <a:t>Map</a:t>
            </a:r>
            <a:r>
              <a:rPr lang="zh-TW" altLang="en-US" dirty="0"/>
              <a:t>輸出的資料，以一個群體為單位，進行資料的彙</a:t>
            </a:r>
            <a:r>
              <a:rPr lang="zh-TW" altLang="en-US" dirty="0" smtClean="0"/>
              <a:t>總</a:t>
            </a:r>
            <a:r>
              <a:rPr lang="zh-TW" altLang="en-US" dirty="0"/>
              <a:t>。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可以配置在電腦叢集的多個節點上並行運算，達到提升處理效能的</a:t>
            </a:r>
            <a:r>
              <a:rPr lang="zh-TW" altLang="en-US" dirty="0" smtClean="0"/>
              <a:t>目的。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9400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巨</a:t>
            </a:r>
            <a:r>
              <a:rPr lang="zh-TW" altLang="en-US" dirty="0"/>
              <a:t>量資料</a:t>
            </a:r>
            <a:r>
              <a:rPr lang="zh-TW" altLang="en-US" dirty="0" smtClean="0"/>
              <a:t>的模式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3937345" y="-3921422"/>
            <a:ext cx="468000" cy="8328141"/>
            <a:chOff x="-37327" y="1183"/>
            <a:chExt cx="432003" cy="5162940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475901" y="3646727"/>
              <a:ext cx="1309150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巨量資料處理技術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211888" y="4557561"/>
              <a:ext cx="781124" cy="432000"/>
            </a:xfrm>
            <a:prstGeom prst="chevron">
              <a:avLst/>
            </a:prstGeom>
            <a:grpFill/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91264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en-US" altLang="zh-TW" sz="3200" dirty="0" err="1" smtClean="0"/>
              <a:t>MapReduce</a:t>
            </a:r>
            <a:r>
              <a:rPr lang="zh-TW" altLang="en-US" sz="3200" dirty="0" smtClean="0"/>
              <a:t>範例</a:t>
            </a:r>
            <a:endParaRPr lang="zh-TW" altLang="en-US" sz="3200" dirty="0"/>
          </a:p>
        </p:txBody>
      </p:sp>
      <p:pic>
        <p:nvPicPr>
          <p:cNvPr id="12" name="Picture 2" descr="C:\Users\NO38\Desktop\書籍\IM111電子商務\低解析\圖14-0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5613" y="2060848"/>
            <a:ext cx="4692775" cy="4464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836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摘要與結論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4017728" y="-4001805"/>
            <a:ext cx="468000" cy="8488906"/>
            <a:chOff x="-37327" y="1183"/>
            <a:chExt cx="432003" cy="5262605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382714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524338" y="4344777"/>
              <a:ext cx="1406022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摘要與結論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19256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巨</a:t>
            </a:r>
            <a:r>
              <a:rPr lang="zh-TW" altLang="en-US" sz="3200" dirty="0"/>
              <a:t>量資料的應用正方興未艾，包括商業、醫療、社會、政治等領域無一不</a:t>
            </a:r>
            <a:r>
              <a:rPr lang="zh-TW" altLang="en-US" sz="3200" dirty="0" smtClean="0"/>
              <a:t>包。</a:t>
            </a:r>
            <a:endParaRPr lang="zh-TW" altLang="en-US" sz="3200" dirty="0"/>
          </a:p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/>
              <a:t>決策靠的不只是經驗和直覺，而是有數據佐證的</a:t>
            </a:r>
            <a:r>
              <a:rPr lang="zh-TW" altLang="en-US" sz="3200" dirty="0" smtClean="0"/>
              <a:t>證據</a:t>
            </a:r>
            <a:r>
              <a:rPr lang="zh-TW" altLang="en-US" sz="3200" dirty="0"/>
              <a:t>。</a:t>
            </a:r>
          </a:p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/>
              <a:t>人類的社會勢必會因巨量資料分析而起了根本的</a:t>
            </a:r>
            <a:r>
              <a:rPr lang="zh-TW" altLang="en-US" sz="3200" dirty="0" smtClean="0"/>
              <a:t>改變</a:t>
            </a:r>
            <a:r>
              <a:rPr lang="zh-TW" altLang="en-US" sz="3200" dirty="0"/>
              <a:t>。</a:t>
            </a:r>
          </a:p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/>
              <a:t>雖說擁護的聲音，也有不少質疑的</a:t>
            </a:r>
            <a:r>
              <a:rPr lang="zh-TW" altLang="en-US" sz="3200" dirty="0" smtClean="0"/>
              <a:t>聲浪</a:t>
            </a:r>
            <a:r>
              <a:rPr lang="zh-TW" altLang="en-US" sz="3200" dirty="0"/>
              <a:t>。</a:t>
            </a:r>
          </a:p>
          <a:p>
            <a:endParaRPr lang="zh-TW" altLang="en-US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24327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摘要與結論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4017728" y="-4001805"/>
            <a:ext cx="468000" cy="8488906"/>
            <a:chOff x="-37327" y="1183"/>
            <a:chExt cx="432003" cy="5262605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382714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524338" y="4344777"/>
              <a:ext cx="1406022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摘要與結論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19256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迷思</a:t>
            </a:r>
            <a:endParaRPr lang="en-US" altLang="zh-TW" sz="3200" dirty="0" smtClean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「只要資料足夠，數字自會說話」</a:t>
            </a:r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數字不會說話，資料不論規模大小</a:t>
            </a:r>
            <a:r>
              <a:rPr lang="zh-TW" altLang="en-US" dirty="0" smtClean="0"/>
              <a:t>，仍</a:t>
            </a:r>
            <a:r>
              <a:rPr lang="zh-TW" altLang="en-US" dirty="0"/>
              <a:t>受人類設計</a:t>
            </a:r>
            <a:r>
              <a:rPr lang="zh-TW" altLang="en-US" dirty="0" smtClean="0"/>
              <a:t>限制。</a:t>
            </a:r>
            <a:endParaRPr lang="zh-TW" altLang="en-US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獲取的資料無法如實代表社會</a:t>
            </a:r>
            <a:r>
              <a:rPr lang="zh-TW" altLang="en-US" dirty="0" smtClean="0"/>
              <a:t>結構。</a:t>
            </a:r>
            <a:endParaRPr lang="zh-TW" altLang="en-US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演算式也有偏見，尤其是運用演算式來評估</a:t>
            </a:r>
            <a:r>
              <a:rPr lang="zh-TW" altLang="en-US" dirty="0" smtClean="0"/>
              <a:t>個人。</a:t>
            </a:r>
            <a:endParaRPr lang="zh-TW" altLang="en-US" dirty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/>
              <a:t>「海量資料可提高城市智慧及效能」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某些部份是，但也會造成有些民眾及社區遭到漠視或</a:t>
            </a:r>
            <a:r>
              <a:rPr lang="zh-TW" altLang="en-US" dirty="0" smtClean="0"/>
              <a:t>代表性</a:t>
            </a:r>
            <a:r>
              <a:rPr lang="zh-TW" altLang="en-US" dirty="0" smtClean="0"/>
              <a:t>不足。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552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pPr marL="34299"/>
            <a:r>
              <a:rPr lang="zh-TW" altLang="en-US" dirty="0" smtClean="0"/>
              <a:t>摘要與結論</a:t>
            </a:r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 rot="-5400000">
            <a:off x="4017728" y="-4001805"/>
            <a:ext cx="468000" cy="8488906"/>
            <a:chOff x="-37327" y="1183"/>
            <a:chExt cx="432003" cy="5262605"/>
          </a:xfrm>
          <a:solidFill>
            <a:schemeClr val="bg1"/>
          </a:solidFill>
          <a:effectLst/>
        </p:grpSpPr>
        <p:sp>
          <p:nvSpPr>
            <p:cNvPr id="14" name="五邊形 13"/>
            <p:cNvSpPr/>
            <p:nvPr/>
          </p:nvSpPr>
          <p:spPr>
            <a:xfrm rot="5400000">
              <a:off x="-211888" y="175744"/>
              <a:ext cx="781123" cy="432001"/>
            </a:xfrm>
            <a:prstGeom prst="homePlate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14.1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5" name="＞形箭號 14"/>
            <p:cNvSpPr/>
            <p:nvPr/>
          </p:nvSpPr>
          <p:spPr>
            <a:xfrm rot="5400000">
              <a:off x="-211888" y="818207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14.2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＞形箭號 15"/>
            <p:cNvSpPr/>
            <p:nvPr/>
          </p:nvSpPr>
          <p:spPr>
            <a:xfrm rot="5400000">
              <a:off x="-211888" y="1459606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14.3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7" name="＞形箭號 16"/>
            <p:cNvSpPr/>
            <p:nvPr/>
          </p:nvSpPr>
          <p:spPr>
            <a:xfrm rot="5400000">
              <a:off x="-211886" y="2104569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14.4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8" name="＞形箭號 17"/>
            <p:cNvSpPr/>
            <p:nvPr/>
          </p:nvSpPr>
          <p:spPr>
            <a:xfrm rot="5400000">
              <a:off x="-211888" y="2737752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14.5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19" name="＞形箭號 18"/>
            <p:cNvSpPr/>
            <p:nvPr/>
          </p:nvSpPr>
          <p:spPr>
            <a:xfrm rot="5400000">
              <a:off x="-211888" y="3382714"/>
              <a:ext cx="781123" cy="432000"/>
            </a:xfrm>
            <a:prstGeom prst="chevron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>
                <a:lnSpc>
                  <a:spcPct val="80000"/>
                </a:lnSpc>
              </a:pPr>
              <a:r>
                <a:rPr lang="en-US" altLang="zh-TW" dirty="0" smtClean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14.6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＞形箭號 19"/>
            <p:cNvSpPr/>
            <p:nvPr/>
          </p:nvSpPr>
          <p:spPr>
            <a:xfrm rot="5400000">
              <a:off x="-524338" y="4344777"/>
              <a:ext cx="1406022" cy="432000"/>
            </a:xfrm>
            <a:prstGeom prst="chevron">
              <a:avLst/>
            </a:prstGeom>
            <a:solidFill>
              <a:srgbClr val="FFFF00"/>
            </a:solidFill>
            <a:ln w="28575">
              <a:solidFill>
                <a:schemeClr val="accent1"/>
              </a:solidFill>
            </a:ln>
            <a:effectLst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14.7</a:t>
              </a:r>
              <a:r>
                <a:rPr lang="zh-TW" altLang="en-US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華康中圓體" panose="020F0509000000000000" pitchFamily="49" charset="-120"/>
                  <a:cs typeface="Times New Roman" panose="02020603050405020304" pitchFamily="18" charset="0"/>
                </a:rPr>
                <a:t> 摘要與結論</a:t>
              </a:r>
              <a:endParaRPr lang="zh-TW" altLang="en-US" dirty="0">
                <a:solidFill>
                  <a:schemeClr val="tx2"/>
                </a:solidFill>
                <a:latin typeface="Times New Roman" panose="02020603050405020304" pitchFamily="18" charset="0"/>
                <a:ea typeface="華康中圓體" panose="020F0509000000000000" pitchFamily="49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19256" cy="5040000"/>
          </a:xfrm>
        </p:spPr>
        <p:txBody>
          <a:bodyPr>
            <a:noAutofit/>
          </a:bodyPr>
          <a:lstStyle/>
          <a:p>
            <a:pPr marL="342900" lvl="1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en-US" sz="3200" dirty="0" smtClean="0"/>
              <a:t>迷思</a:t>
            </a:r>
            <a:endParaRPr lang="en-US" altLang="zh-TW" sz="3200" dirty="0" smtClean="0"/>
          </a:p>
          <a:p>
            <a:pPr marL="720000" lvl="1" indent="-342900" algn="just" defTabSz="914400" fontAlgn="base">
              <a:lnSpc>
                <a:spcPct val="100000"/>
              </a:lnSpc>
              <a:spcBef>
                <a:spcPts val="768"/>
              </a:spcBef>
              <a:buFont typeface="Times New Roman" panose="02020603050405020304" pitchFamily="18" charset="0"/>
              <a:buChar char="−"/>
            </a:pPr>
            <a:r>
              <a:rPr lang="zh-TW" altLang="en-US" dirty="0" smtClean="0"/>
              <a:t>「</a:t>
            </a:r>
            <a:r>
              <a:rPr lang="zh-TW" altLang="en-US" dirty="0"/>
              <a:t>海量資料對各個社會族群一視同仁」</a:t>
            </a:r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「個人化」名義下，巨量資料卻可能用來針對特定社會族群，給予不一樣的</a:t>
            </a:r>
            <a:r>
              <a:rPr lang="zh-TW" altLang="en-US" dirty="0" smtClean="0"/>
              <a:t>待遇。</a:t>
            </a:r>
            <a:endParaRPr lang="zh-TW" altLang="en-US" dirty="0"/>
          </a:p>
          <a:p>
            <a:pPr marL="1177200" lvl="3" indent="-342900" algn="just" defTabSz="914400" fontAlgn="base">
              <a:lnSpc>
                <a:spcPct val="100000"/>
              </a:lnSpc>
              <a:spcBef>
                <a:spcPts val="768"/>
              </a:spcBef>
              <a:buFont typeface="Wingdings" panose="05000000000000000000" pitchFamily="2" charset="2"/>
              <a:buChar char="Ø"/>
            </a:pPr>
            <a:r>
              <a:rPr lang="zh-TW" altLang="en-US" dirty="0"/>
              <a:t>預測用戶相當敏感的個人資訊，例如性傾向、族裔、宗教與政治立場、個性、智商</a:t>
            </a:r>
            <a:r>
              <a:rPr lang="zh-TW" altLang="en-US" dirty="0" smtClean="0"/>
              <a:t>、幸福</a:t>
            </a:r>
            <a:r>
              <a:rPr lang="zh-TW" altLang="en-US" dirty="0"/>
              <a:t>程度、菸毒習慣、父母婚姻狀況、年齡、性別</a:t>
            </a:r>
            <a:r>
              <a:rPr lang="zh-TW" altLang="en-US" dirty="0" smtClean="0"/>
              <a:t>等。</a:t>
            </a:r>
            <a:endParaRPr lang="zh-TW" altLang="en-US" dirty="0"/>
          </a:p>
        </p:txBody>
      </p:sp>
      <p:pic>
        <p:nvPicPr>
          <p:cNvPr id="13314" name="Picture 2" descr="C:\Users\NO38\Desktop\書籍\IM111電子商務\IM111ppt\小圖\b6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1937" y="4376114"/>
            <a:ext cx="1511647" cy="2058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63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en-US" altLang="zh-TW" dirty="0" smtClean="0"/>
              <a:t>N</a:t>
            </a:r>
            <a:r>
              <a:rPr lang="en-US" altLang="zh-TW" cap="none" dirty="0" smtClean="0"/>
              <a:t>etflix</a:t>
            </a:r>
            <a:r>
              <a:rPr lang="zh-TW" altLang="en-US" dirty="0" smtClean="0"/>
              <a:t>利用</a:t>
            </a:r>
            <a:r>
              <a:rPr lang="zh-TW" altLang="en-US" dirty="0"/>
              <a:t>巨量資料分析來</a:t>
            </a:r>
            <a:r>
              <a:rPr lang="zh-TW" altLang="en-US" dirty="0" smtClean="0"/>
              <a:t>創新</a:t>
            </a:r>
            <a:endParaRPr lang="en-US" altLang="zh-TW" dirty="0"/>
          </a:p>
        </p:txBody>
      </p:sp>
      <p:sp>
        <p:nvSpPr>
          <p:cNvPr id="4099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19256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spcBef>
                <a:spcPts val="768"/>
              </a:spcBef>
              <a:buFont typeface="Arial" charset="0"/>
              <a:buChar char="•"/>
            </a:pPr>
            <a:r>
              <a:rPr lang="zh-TW" altLang="zh-TW" dirty="0" smtClean="0"/>
              <a:t>會員</a:t>
            </a:r>
            <a:r>
              <a:rPr lang="zh-TW" altLang="zh-TW" dirty="0"/>
              <a:t>利用</a:t>
            </a:r>
            <a:r>
              <a:rPr lang="en-US" altLang="zh-TW" dirty="0"/>
              <a:t>Netflix</a:t>
            </a:r>
            <a:r>
              <a:rPr lang="zh-TW" altLang="zh-TW" dirty="0"/>
              <a:t>的網站維護一個</a:t>
            </a:r>
            <a:r>
              <a:rPr lang="en-US" altLang="zh-TW" dirty="0"/>
              <a:t>DVD</a:t>
            </a:r>
            <a:r>
              <a:rPr lang="zh-TW" altLang="zh-TW" dirty="0"/>
              <a:t>的清單，</a:t>
            </a:r>
            <a:r>
              <a:rPr lang="en-US" altLang="zh-TW" dirty="0"/>
              <a:t>Netflix</a:t>
            </a:r>
            <a:r>
              <a:rPr lang="zh-TW" altLang="zh-TW" dirty="0"/>
              <a:t>就按照這個清單使用專用信封寄送</a:t>
            </a:r>
            <a:r>
              <a:rPr lang="en-US" altLang="zh-TW" dirty="0"/>
              <a:t>DVD</a:t>
            </a:r>
            <a:r>
              <a:rPr lang="zh-TW" altLang="zh-TW" dirty="0"/>
              <a:t>給會員，會員看完後再利用相同信封免費寄還給</a:t>
            </a:r>
            <a:r>
              <a:rPr lang="en-US" altLang="zh-TW" dirty="0"/>
              <a:t>Netflix</a:t>
            </a:r>
            <a:r>
              <a:rPr lang="zh-TW" altLang="zh-TW" dirty="0"/>
              <a:t>，</a:t>
            </a:r>
            <a:r>
              <a:rPr lang="en-US" altLang="zh-TW" dirty="0"/>
              <a:t>Netflix</a:t>
            </a:r>
            <a:r>
              <a:rPr lang="zh-TW" altLang="zh-TW" dirty="0"/>
              <a:t>再寄下一批</a:t>
            </a:r>
            <a:r>
              <a:rPr lang="en-US" altLang="zh-TW" dirty="0"/>
              <a:t>DVD</a:t>
            </a:r>
            <a:r>
              <a:rPr lang="zh-TW" altLang="zh-TW" dirty="0"/>
              <a:t>給會員</a:t>
            </a:r>
            <a:r>
              <a:rPr lang="zh-TW" altLang="zh-TW" dirty="0" smtClean="0"/>
              <a:t>。</a:t>
            </a:r>
            <a:endParaRPr lang="en-US" altLang="zh-TW" dirty="0" smtClean="0"/>
          </a:p>
          <a:p>
            <a:pPr marL="342900" indent="-342900" algn="just" defTabSz="914400" eaLnBrk="0" fontAlgn="base" hangingPunct="0">
              <a:spcBef>
                <a:spcPts val="768"/>
              </a:spcBef>
              <a:buFont typeface="Arial" charset="0"/>
              <a:buChar char="•"/>
            </a:pPr>
            <a:r>
              <a:rPr lang="zh-TW" altLang="zh-TW" dirty="0"/>
              <a:t>黑思廷斯從之前擔任工程師和軟體公司執行長的經驗獲得一些心得，並將此內化成</a:t>
            </a:r>
            <a:r>
              <a:rPr lang="en-US" altLang="zh-TW" dirty="0"/>
              <a:t>Netflix</a:t>
            </a:r>
            <a:r>
              <a:rPr lang="zh-TW" altLang="zh-TW" dirty="0"/>
              <a:t>的企業文化：「自由和責任」</a:t>
            </a:r>
            <a:r>
              <a:rPr lang="zh-TW" altLang="en-US" dirty="0"/>
              <a:t>（</a:t>
            </a:r>
            <a:r>
              <a:rPr lang="en-US" altLang="zh-TW" dirty="0"/>
              <a:t>Freedom and Responsibility</a:t>
            </a:r>
            <a:r>
              <a:rPr lang="zh-TW" altLang="en-US" dirty="0"/>
              <a:t>）</a:t>
            </a:r>
            <a:r>
              <a:rPr lang="zh-TW" altLang="zh-TW" dirty="0"/>
              <a:t>，</a:t>
            </a:r>
            <a:r>
              <a:rPr lang="en-US" altLang="zh-TW" dirty="0"/>
              <a:t>Netflix</a:t>
            </a:r>
            <a:r>
              <a:rPr lang="zh-TW" altLang="zh-TW" dirty="0"/>
              <a:t>付給員工遠高於業界標準的薪水，以期吸收最優秀的人才。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51279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en-US" altLang="zh-TW" dirty="0" smtClean="0"/>
              <a:t>N</a:t>
            </a:r>
            <a:r>
              <a:rPr lang="en-US" altLang="zh-TW" cap="none" dirty="0" smtClean="0"/>
              <a:t>etflix</a:t>
            </a:r>
            <a:r>
              <a:rPr lang="zh-TW" altLang="en-US" dirty="0" smtClean="0"/>
              <a:t>利用</a:t>
            </a:r>
            <a:r>
              <a:rPr lang="zh-TW" altLang="en-US" dirty="0"/>
              <a:t>巨量資料分析來</a:t>
            </a:r>
            <a:r>
              <a:rPr lang="zh-TW" altLang="en-US" dirty="0" smtClean="0"/>
              <a:t>創新</a:t>
            </a:r>
            <a:endParaRPr lang="en-US" altLang="zh-TW" dirty="0"/>
          </a:p>
        </p:txBody>
      </p:sp>
      <p:sp>
        <p:nvSpPr>
          <p:cNvPr id="4099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19256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zh-TW" dirty="0" smtClean="0"/>
              <a:t>黑</a:t>
            </a:r>
            <a:r>
              <a:rPr lang="zh-TW" altLang="zh-TW" dirty="0"/>
              <a:t>思廷斯從過去的經驗裡學習到這個產業</a:t>
            </a:r>
            <a:r>
              <a:rPr lang="zh-TW" altLang="en-US" dirty="0"/>
              <a:t>的</a:t>
            </a:r>
            <a:r>
              <a:rPr lang="zh-TW" altLang="zh-TW" dirty="0"/>
              <a:t>市場一直在變化，再好的流程或規則也會因市場的變化而過時，唯有留住最好的人才並給他們自由度才是因應瞬息萬變市場的王道。因應這樣的企業文化，</a:t>
            </a:r>
            <a:r>
              <a:rPr lang="en-US" altLang="zh-TW" dirty="0"/>
              <a:t>Netflix</a:t>
            </a:r>
            <a:r>
              <a:rPr lang="zh-TW" altLang="zh-TW" dirty="0"/>
              <a:t>非常重視資料的分析，希望據以掌握顧客的需求</a:t>
            </a:r>
            <a:r>
              <a:rPr lang="zh-TW" altLang="zh-TW" dirty="0" smtClean="0"/>
              <a:t>。</a:t>
            </a:r>
            <a:endParaRPr lang="en-US" altLang="zh-TW" dirty="0"/>
          </a:p>
        </p:txBody>
      </p:sp>
      <p:pic>
        <p:nvPicPr>
          <p:cNvPr id="6" name="Picture 2" descr="C:\Users\NO38\Desktop\書籍\IM111電子商務\IM111ppt\小圖\002564a615f111f1fec138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4022" y="4482616"/>
            <a:ext cx="1860426" cy="2009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661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en-US" altLang="zh-TW" dirty="0" smtClean="0"/>
              <a:t>N</a:t>
            </a:r>
            <a:r>
              <a:rPr lang="en-US" altLang="zh-TW" cap="none" dirty="0" smtClean="0"/>
              <a:t>etflix</a:t>
            </a:r>
            <a:r>
              <a:rPr lang="zh-TW" altLang="en-US" dirty="0" smtClean="0"/>
              <a:t>利用</a:t>
            </a:r>
            <a:r>
              <a:rPr lang="zh-TW" altLang="en-US" dirty="0"/>
              <a:t>巨量資料分析來</a:t>
            </a:r>
            <a:r>
              <a:rPr lang="zh-TW" altLang="en-US" dirty="0" smtClean="0"/>
              <a:t>創新</a:t>
            </a:r>
            <a:endParaRPr lang="en-US" altLang="zh-TW" dirty="0"/>
          </a:p>
        </p:txBody>
      </p:sp>
      <p:sp>
        <p:nvSpPr>
          <p:cNvPr id="4099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19256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zh-TW" dirty="0" smtClean="0"/>
              <a:t>以</a:t>
            </a:r>
            <a:r>
              <a:rPr lang="zh-TW" altLang="zh-TW" dirty="0"/>
              <a:t>核心事業</a:t>
            </a:r>
            <a:r>
              <a:rPr lang="en-US" altLang="zh-TW" dirty="0"/>
              <a:t>DVD</a:t>
            </a:r>
            <a:r>
              <a:rPr lang="zh-TW" altLang="zh-TW" dirty="0"/>
              <a:t>租賃來說，他們開發出一套個人化電影推薦系統</a:t>
            </a:r>
            <a:r>
              <a:rPr lang="en-US" altLang="zh-TW" dirty="0" err="1"/>
              <a:t>Cinamatch</a:t>
            </a:r>
            <a:r>
              <a:rPr lang="zh-TW" altLang="zh-TW" dirty="0"/>
              <a:t>，該系統考量個人基本資料、對一些電影的評價，以及電影的</a:t>
            </a:r>
            <a:r>
              <a:rPr lang="zh-TW" altLang="zh-TW" dirty="0" smtClean="0"/>
              <a:t>屬性</a:t>
            </a:r>
            <a:r>
              <a:rPr lang="zh-TW" altLang="en-US" dirty="0" smtClean="0"/>
              <a:t>（例如</a:t>
            </a:r>
            <a:r>
              <a:rPr lang="zh-TW" altLang="zh-TW" dirty="0" smtClean="0"/>
              <a:t>電影</a:t>
            </a:r>
            <a:r>
              <a:rPr lang="zh-TW" altLang="zh-TW" dirty="0"/>
              <a:t>種類、級別、導演和演員、專家評價</a:t>
            </a:r>
            <a:r>
              <a:rPr lang="zh-TW" altLang="zh-TW" dirty="0" smtClean="0"/>
              <a:t>等</a:t>
            </a:r>
            <a:r>
              <a:rPr lang="zh-TW" altLang="en-US" dirty="0" smtClean="0"/>
              <a:t>）</a:t>
            </a:r>
            <a:r>
              <a:rPr lang="zh-TW" altLang="zh-TW" dirty="0" smtClean="0"/>
              <a:t>，</a:t>
            </a:r>
            <a:r>
              <a:rPr lang="zh-TW" altLang="zh-TW" dirty="0"/>
              <a:t>利用協力</a:t>
            </a:r>
            <a:r>
              <a:rPr lang="zh-TW" altLang="zh-TW" dirty="0" smtClean="0"/>
              <a:t>過濾</a:t>
            </a:r>
            <a:r>
              <a:rPr lang="zh-TW" altLang="en-US" dirty="0" smtClean="0"/>
              <a:t>（</a:t>
            </a:r>
            <a:r>
              <a:rPr lang="en-US" altLang="zh-TW" dirty="0" smtClean="0"/>
              <a:t>Collaborative filtering</a:t>
            </a:r>
            <a:r>
              <a:rPr lang="zh-TW" altLang="en-US" dirty="0" smtClean="0"/>
              <a:t>）</a:t>
            </a:r>
            <a:r>
              <a:rPr lang="zh-TW" altLang="zh-TW" dirty="0" smtClean="0"/>
              <a:t>的</a:t>
            </a:r>
            <a:r>
              <a:rPr lang="zh-TW" altLang="zh-TW" dirty="0"/>
              <a:t>技術推薦給</a:t>
            </a:r>
            <a:r>
              <a:rPr lang="zh-TW" altLang="zh-TW" dirty="0" smtClean="0"/>
              <a:t>會員</a:t>
            </a:r>
            <a:r>
              <a:rPr lang="zh-TW" altLang="en-US" dirty="0" smtClean="0"/>
              <a:t>（</a:t>
            </a:r>
            <a:r>
              <a:rPr lang="zh-TW" altLang="zh-TW" dirty="0" smtClean="0"/>
              <a:t>協力</a:t>
            </a:r>
            <a:r>
              <a:rPr lang="zh-TW" altLang="zh-TW" dirty="0"/>
              <a:t>過濾的技術將在</a:t>
            </a:r>
            <a:r>
              <a:rPr lang="zh-TW" altLang="zh-TW" dirty="0" smtClean="0"/>
              <a:t>第</a:t>
            </a:r>
            <a:r>
              <a:rPr lang="en-US" altLang="zh-TW" dirty="0" smtClean="0"/>
              <a:t>14.4.2</a:t>
            </a:r>
            <a:r>
              <a:rPr lang="zh-TW" altLang="zh-TW" dirty="0"/>
              <a:t>節</a:t>
            </a:r>
            <a:r>
              <a:rPr lang="zh-TW" altLang="zh-TW" dirty="0" smtClean="0"/>
              <a:t>介紹</a:t>
            </a:r>
            <a:r>
              <a:rPr lang="zh-TW" altLang="en-US" dirty="0" smtClean="0"/>
              <a:t>）</a:t>
            </a:r>
            <a:r>
              <a:rPr lang="zh-TW" altLang="zh-TW" dirty="0" smtClean="0"/>
              <a:t>。</a:t>
            </a:r>
            <a:endParaRPr lang="en-US" altLang="zh-TW" dirty="0" smtClean="0"/>
          </a:p>
        </p:txBody>
      </p:sp>
      <p:pic>
        <p:nvPicPr>
          <p:cNvPr id="5" name="Picture 2" descr="C:\Users\NO38\Desktop\書籍\IM111電子商務\IM111ppt\小圖\netflix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5012489"/>
            <a:ext cx="2264500" cy="1462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423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標題 1"/>
          <p:cNvSpPr>
            <a:spLocks noGrp="1"/>
          </p:cNvSpPr>
          <p:nvPr>
            <p:ph type="title"/>
          </p:nvPr>
        </p:nvSpPr>
        <p:spPr>
          <a:xfrm>
            <a:off x="455613" y="355432"/>
            <a:ext cx="8229600" cy="1143000"/>
          </a:xfrm>
          <a:ln w="6350"/>
        </p:spPr>
        <p:txBody>
          <a:bodyPr anchor="ctr">
            <a:normAutofit/>
          </a:bodyPr>
          <a:lstStyle/>
          <a:p>
            <a:r>
              <a:rPr lang="en-US" altLang="zh-TW" dirty="0" smtClean="0"/>
              <a:t>N</a:t>
            </a:r>
            <a:r>
              <a:rPr lang="en-US" altLang="zh-TW" cap="none" dirty="0" smtClean="0"/>
              <a:t>etflix</a:t>
            </a:r>
            <a:r>
              <a:rPr lang="zh-TW" altLang="en-US" dirty="0" smtClean="0"/>
              <a:t>利用</a:t>
            </a:r>
            <a:r>
              <a:rPr lang="zh-TW" altLang="en-US" dirty="0"/>
              <a:t>巨量資料分析來</a:t>
            </a:r>
            <a:r>
              <a:rPr lang="zh-TW" altLang="en-US" dirty="0" smtClean="0"/>
              <a:t>創新</a:t>
            </a:r>
            <a:endParaRPr lang="en-US" altLang="zh-TW" dirty="0"/>
          </a:p>
        </p:txBody>
      </p:sp>
      <p:sp>
        <p:nvSpPr>
          <p:cNvPr id="4099" name="內容版面配置區 2"/>
          <p:cNvSpPr>
            <a:spLocks noGrp="1"/>
          </p:cNvSpPr>
          <p:nvPr>
            <p:ph idx="1"/>
          </p:nvPr>
        </p:nvSpPr>
        <p:spPr>
          <a:xfrm>
            <a:off x="457200" y="1483199"/>
            <a:ext cx="8219256" cy="5040000"/>
          </a:xfrm>
        </p:spPr>
        <p:txBody>
          <a:bodyPr>
            <a:noAutofit/>
          </a:bodyPr>
          <a:lstStyle/>
          <a:p>
            <a:pPr marL="342900" indent="-342900" algn="just" defTabSz="914400" eaLnBrk="0" fontAlgn="base" hangingPunct="0">
              <a:lnSpc>
                <a:spcPct val="100000"/>
              </a:lnSpc>
              <a:spcBef>
                <a:spcPts val="768"/>
              </a:spcBef>
              <a:buFont typeface="Arial" charset="0"/>
              <a:buChar char="•"/>
            </a:pPr>
            <a:r>
              <a:rPr lang="zh-TW" altLang="zh-TW" dirty="0" smtClean="0"/>
              <a:t>黑</a:t>
            </a:r>
            <a:r>
              <a:rPr lang="zh-TW" altLang="zh-TW" dirty="0"/>
              <a:t>思廷斯認為</a:t>
            </a:r>
            <a:r>
              <a:rPr lang="en-US" altLang="zh-TW" dirty="0"/>
              <a:t>Netflix</a:t>
            </a:r>
            <a:r>
              <a:rPr lang="zh-TW" altLang="zh-TW" dirty="0"/>
              <a:t>的成功與這個系統能精確推薦出符合使用者喜好的電影有密切關係，因此想辦一個比賽，由</a:t>
            </a:r>
            <a:r>
              <a:rPr lang="en-US" altLang="zh-TW" dirty="0"/>
              <a:t>Netflix</a:t>
            </a:r>
            <a:r>
              <a:rPr lang="zh-TW" altLang="zh-TW" dirty="0"/>
              <a:t>提供上億筆的電影評價真實資料，只要全世界任何隊伍可以設計出一個比</a:t>
            </a:r>
            <a:r>
              <a:rPr lang="en-US" altLang="zh-TW" dirty="0" err="1"/>
              <a:t>Cinamatch</a:t>
            </a:r>
            <a:r>
              <a:rPr lang="zh-TW" altLang="zh-TW" dirty="0"/>
              <a:t>更好的推薦</a:t>
            </a:r>
            <a:r>
              <a:rPr lang="zh-TW" altLang="zh-TW" dirty="0" smtClean="0"/>
              <a:t>系統</a:t>
            </a:r>
            <a:r>
              <a:rPr lang="zh-TW" altLang="en-US" dirty="0" smtClean="0"/>
              <a:t>（例如</a:t>
            </a:r>
            <a:r>
              <a:rPr lang="zh-TW" altLang="zh-TW" dirty="0" smtClean="0"/>
              <a:t>精確度</a:t>
            </a:r>
            <a:r>
              <a:rPr lang="zh-TW" altLang="zh-TW" dirty="0"/>
              <a:t>高</a:t>
            </a:r>
            <a:r>
              <a:rPr lang="en-US" altLang="zh-TW" dirty="0"/>
              <a:t>10%</a:t>
            </a:r>
            <a:r>
              <a:rPr lang="zh-TW" altLang="zh-TW" dirty="0" smtClean="0"/>
              <a:t>以上</a:t>
            </a:r>
            <a:r>
              <a:rPr lang="zh-TW" altLang="en-US" dirty="0" smtClean="0"/>
              <a:t>）</a:t>
            </a:r>
            <a:r>
              <a:rPr lang="zh-TW" altLang="zh-TW" dirty="0" smtClean="0"/>
              <a:t>，</a:t>
            </a:r>
            <a:r>
              <a:rPr lang="zh-TW" altLang="zh-TW" dirty="0"/>
              <a:t>就可獲得</a:t>
            </a:r>
            <a:r>
              <a:rPr lang="zh-TW" altLang="zh-TW" dirty="0" smtClean="0"/>
              <a:t>獎金</a:t>
            </a:r>
            <a:r>
              <a:rPr lang="en-US" altLang="zh-TW" dirty="0" smtClean="0"/>
              <a:t>100</a:t>
            </a:r>
            <a:r>
              <a:rPr lang="zh-TW" altLang="en-US" dirty="0" smtClean="0"/>
              <a:t>萬</a:t>
            </a:r>
            <a:r>
              <a:rPr lang="zh-TW" altLang="zh-TW" dirty="0" smtClean="0"/>
              <a:t>美元。</a:t>
            </a:r>
            <a:endParaRPr lang="zh-TW" altLang="zh-TW" dirty="0"/>
          </a:p>
        </p:txBody>
      </p:sp>
      <p:pic>
        <p:nvPicPr>
          <p:cNvPr id="3074" name="Picture 2" descr="C:\Users\NO38\Desktop\書籍\IM111電子商務\IM111ppt\小圖\下載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1956" y="4515984"/>
            <a:ext cx="2352675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39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/>
    </p:bldLst>
  </p:timing>
</p:sld>
</file>

<file path=ppt/theme/theme1.xml><?xml version="1.0" encoding="utf-8"?>
<a:theme xmlns:a="http://schemas.openxmlformats.org/drawingml/2006/main" name="Continental_Asia_16x9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ontinental_16x9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254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ontinental_16x9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ntinental_16x9">
      <a:dk1>
        <a:srgbClr val="545454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Continental_16x9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89C8696-0FC9-4CE5-B92E-6DB3A3C9E6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世界地圖系列,亞洲簡報 (寬螢幕)</Template>
  <TotalTime>0</TotalTime>
  <Words>3696</Words>
  <Application>Microsoft Office PowerPoint</Application>
  <PresentationFormat>如螢幕大小 (4:3)</PresentationFormat>
  <Paragraphs>683</Paragraphs>
  <Slides>55</Slides>
  <Notes>3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55</vt:i4>
      </vt:variant>
    </vt:vector>
  </HeadingPairs>
  <TitlesOfParts>
    <vt:vector size="56" baseType="lpstr">
      <vt:lpstr>Continental_Asia_16x9</vt:lpstr>
      <vt:lpstr>PowerPoint 簡報</vt:lpstr>
      <vt:lpstr>摘要</vt:lpstr>
      <vt:lpstr>學習目標</vt:lpstr>
      <vt:lpstr>Netflix利用巨量資料分析來創新</vt:lpstr>
      <vt:lpstr>Netflix利用巨量資料分析來創新</vt:lpstr>
      <vt:lpstr>Netflix利用巨量資料分析來創新</vt:lpstr>
      <vt:lpstr>Netflix利用巨量資料分析來創新</vt:lpstr>
      <vt:lpstr>Netflix利用巨量資料分析來創新</vt:lpstr>
      <vt:lpstr>Netflix利用巨量資料分析來創新</vt:lpstr>
      <vt:lpstr>Netflix利用巨量資料分析來創新</vt:lpstr>
      <vt:lpstr>導論</vt:lpstr>
      <vt:lpstr>導論</vt:lpstr>
      <vt:lpstr>導論</vt:lpstr>
      <vt:lpstr>導論</vt:lpstr>
      <vt:lpstr>網路資料種類</vt:lpstr>
      <vt:lpstr>網路資料種類</vt:lpstr>
      <vt:lpstr>網路資料種類</vt:lpstr>
      <vt:lpstr>網路資料種類</vt:lpstr>
      <vt:lpstr>UGC特性</vt:lpstr>
      <vt:lpstr>巨量資料處理的發展狀況</vt:lpstr>
      <vt:lpstr>Target百貨預知顧客懷孕</vt:lpstr>
      <vt:lpstr>巨量資料處理的發展狀況</vt:lpstr>
      <vt:lpstr>結構性資料的探勘</vt:lpstr>
      <vt:lpstr>結構性資料的探勘</vt:lpstr>
      <vt:lpstr>結構性資料的探勘</vt:lpstr>
      <vt:lpstr>結構性資料的探勘</vt:lpstr>
      <vt:lpstr>網路文章議題的探勘</vt:lpstr>
      <vt:lpstr>網路文章議題的探勘</vt:lpstr>
      <vt:lpstr>網路文章議題的探勘</vt:lpstr>
      <vt:lpstr>網路文章議題的探勘</vt:lpstr>
      <vt:lpstr>網路文章評價的探勘</vt:lpstr>
      <vt:lpstr>網路文章評價的探勘</vt:lpstr>
      <vt:lpstr>從新聞和評論文章預測股票走勢</vt:lpstr>
      <vt:lpstr>從新聞和評論文章預測股票走勢</vt:lpstr>
      <vt:lpstr>社群的衡量指標</vt:lpstr>
      <vt:lpstr>社群推薦技術</vt:lpstr>
      <vt:lpstr>行動資料的特性與服務</vt:lpstr>
      <vt:lpstr>行動資料探勘的應用</vt:lpstr>
      <vt:lpstr>巨量資料的特性</vt:lpstr>
      <vt:lpstr>巨量資料的特性</vt:lpstr>
      <vt:lpstr>巨量資料的特性</vt:lpstr>
      <vt:lpstr>巨量資料的模式</vt:lpstr>
      <vt:lpstr>巨量資料的模式</vt:lpstr>
      <vt:lpstr>巨量資料的模式</vt:lpstr>
      <vt:lpstr>巨量資料的模式</vt:lpstr>
      <vt:lpstr>巨量資料的模式</vt:lpstr>
      <vt:lpstr>巨量資料的模式</vt:lpstr>
      <vt:lpstr>巨量資料的模式</vt:lpstr>
      <vt:lpstr>巨量資料的模式</vt:lpstr>
      <vt:lpstr>巨量資料的模式</vt:lpstr>
      <vt:lpstr>巨量資料的模式</vt:lpstr>
      <vt:lpstr>巨量資料的模式</vt:lpstr>
      <vt:lpstr>摘要與結論</vt:lpstr>
      <vt:lpstr>摘要與結論</vt:lpstr>
      <vt:lpstr>摘要與結論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2014-05-29T08:19:18Z</dcterms:created>
  <dcterms:modified xsi:type="dcterms:W3CDTF">2014-07-25T07:34:54Z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TC028048679991</vt:lpwstr>
  </property>
</Properties>
</file>

<file path=docProps/thumbnail.jpeg>
</file>